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16"/>
  </p:notesMasterIdLst>
  <p:sldIdLst>
    <p:sldId id="256" r:id="rId2"/>
    <p:sldId id="274" r:id="rId3"/>
    <p:sldId id="257" r:id="rId4"/>
    <p:sldId id="271" r:id="rId5"/>
    <p:sldId id="258" r:id="rId6"/>
    <p:sldId id="259" r:id="rId7"/>
    <p:sldId id="273" r:id="rId8"/>
    <p:sldId id="277" r:id="rId9"/>
    <p:sldId id="261" r:id="rId10"/>
    <p:sldId id="260" r:id="rId11"/>
    <p:sldId id="275" r:id="rId12"/>
    <p:sldId id="263" r:id="rId13"/>
    <p:sldId id="276" r:id="rId14"/>
    <p:sldId id="272" r:id="rId15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04" autoAdjust="0"/>
  </p:normalViewPr>
  <p:slideViewPr>
    <p:cSldViewPr>
      <p:cViewPr varScale="1">
        <p:scale>
          <a:sx n="67" d="100"/>
          <a:sy n="67" d="100"/>
        </p:scale>
        <p:origin x="-145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DAE4C80-6BB4-4D30-BBBB-ECEAAE3FF7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7841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3B1D4AC-F680-422C-97DC-18D7AC87111A}" type="slidenum">
              <a:rPr lang="ru-RU">
                <a:latin typeface="Times New Roman" pitchFamily="18" charset="0"/>
              </a:rPr>
              <a:pPr/>
              <a:t>3</a:t>
            </a:fld>
            <a:endParaRPr lang="ru-RU">
              <a:latin typeface="Times New Roman" pitchFamily="18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913B8-A908-4206-BD0D-FB46ABD358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2252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46A93-3B9F-4481-A034-98F1CFF8BD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879351"/>
      </p:ext>
    </p:extLst>
  </p:cSld>
  <p:clrMapOvr>
    <a:masterClrMapping/>
  </p:clrMapOvr>
  <p:transition spd="med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E6D57-7F8A-4B20-86DD-4C51210403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508123"/>
      </p:ext>
    </p:extLst>
  </p:cSld>
  <p:clrMapOvr>
    <a:masterClrMapping/>
  </p:clrMapOvr>
  <p:transition spd="med"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914400" y="2362200"/>
            <a:ext cx="8001000" cy="3733800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010400" y="65532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936875" y="6529388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138" y="63436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4A543-0CE7-455B-89DC-C0AB68268C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565976"/>
      </p:ext>
    </p:extLst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8CD8663-CAAE-4A08-BF5A-D2089F2760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157327"/>
      </p:ext>
    </p:extLst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FBBE8-9D4E-40FB-9791-025CA24C01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3839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48FD2-AE6F-45CD-9FC5-8DDD458AA1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367933"/>
      </p:ext>
    </p:extLst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A3DFC-C9EA-4E4F-8FFC-975B1937C7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152957"/>
      </p:ext>
    </p:extLst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6BA4148-5EA0-49C3-8B7C-40802DCC0C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904283"/>
      </p:ext>
    </p:extLst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AB041-2B82-4B45-A2B2-579B63474D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574204"/>
      </p:ext>
    </p:extLst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D5E0F1A-B8C4-4775-808E-672E06E308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9161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7AC2931-C53E-4C7B-819A-A5F286A5ED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667544"/>
      </p:ext>
    </p:extLst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2FA8C3E-3905-4E1B-8BC3-6B79EFFFD3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698" r:id="rId4"/>
    <p:sldLayoutId id="2147483699" r:id="rId5"/>
    <p:sldLayoutId id="2147483706" r:id="rId6"/>
    <p:sldLayoutId id="2147483700" r:id="rId7"/>
    <p:sldLayoutId id="2147483707" r:id="rId8"/>
    <p:sldLayoutId id="2147483708" r:id="rId9"/>
    <p:sldLayoutId id="2147483701" r:id="rId10"/>
    <p:sldLayoutId id="2147483702" r:id="rId11"/>
    <p:sldLayoutId id="2147483709" r:id="rId12"/>
  </p:sldLayoutIdLst>
  <p:transition spd="med">
    <p:split orient="vert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learningapps.org/203696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learningapps.org/618494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14500" y="357188"/>
            <a:ext cx="6172200" cy="18938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be-BY" dirty="0" smtClean="0"/>
              <a:t>Паняцце электроннай табліцы</a:t>
            </a:r>
            <a:endParaRPr lang="ru-RU" dirty="0"/>
          </a:p>
        </p:txBody>
      </p:sp>
      <p:sp>
        <p:nvSpPr>
          <p:cNvPr id="9219" name="Подзаголовок 3"/>
          <p:cNvSpPr>
            <a:spLocks noGrp="1"/>
          </p:cNvSpPr>
          <p:nvPr>
            <p:ph type="subTitle" idx="1"/>
          </p:nvPr>
        </p:nvSpPr>
        <p:spPr>
          <a:xfrm>
            <a:off x="7164288" y="188640"/>
            <a:ext cx="1637928" cy="585440"/>
          </a:xfrm>
        </p:spPr>
        <p:txBody>
          <a:bodyPr/>
          <a:lstStyle/>
          <a:p>
            <a:fld id="{56ADB0C9-3296-4BF6-BD4B-62AC8ECCDE80}" type="datetime1">
              <a:rPr lang="be-BY" smtClean="0"/>
              <a:t>17.12.2019</a:t>
            </a:fld>
            <a:endParaRPr lang="ru-RU" dirty="0" smtClean="0"/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916113"/>
            <a:ext cx="3914775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err="1" smtClean="0"/>
              <a:t>Назвы</a:t>
            </a:r>
            <a:r>
              <a:rPr lang="ru-RU" dirty="0" smtClean="0"/>
              <a:t> </a:t>
            </a:r>
            <a:r>
              <a:rPr lang="ru-RU" dirty="0" err="1" smtClean="0"/>
              <a:t>аб’ектаў</a:t>
            </a:r>
            <a:r>
              <a:rPr lang="ru-RU" dirty="0" smtClean="0"/>
              <a:t> </a:t>
            </a:r>
            <a:r>
              <a:rPr lang="ru-RU" dirty="0" err="1" smtClean="0"/>
              <a:t>электроннай</a:t>
            </a:r>
            <a:r>
              <a:rPr lang="ru-RU" dirty="0" smtClean="0"/>
              <a:t> </a:t>
            </a:r>
            <a:r>
              <a:rPr lang="ru-RU" dirty="0" err="1" smtClean="0"/>
              <a:t>табліцы</a:t>
            </a:r>
            <a:endParaRPr lang="ru-RU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ru-RU" sz="1800" dirty="0"/>
              <a:t>У </a:t>
            </a:r>
            <a:r>
              <a:rPr lang="ru-RU" sz="1800" dirty="0" err="1"/>
              <a:t>электроннай</a:t>
            </a:r>
            <a:r>
              <a:rPr lang="ru-RU" sz="1800" dirty="0"/>
              <a:t> </a:t>
            </a:r>
            <a:r>
              <a:rPr lang="ru-RU" sz="1800" dirty="0" err="1"/>
              <a:t>табліцы</a:t>
            </a:r>
            <a:r>
              <a:rPr lang="ru-RU" sz="1800" dirty="0"/>
              <a:t> на </a:t>
            </a:r>
            <a:r>
              <a:rPr lang="ru-RU" sz="1800" dirty="0" err="1" smtClean="0"/>
              <a:t>рабочым</a:t>
            </a:r>
            <a:r>
              <a:rPr lang="ru-RU" sz="1800" dirty="0" smtClean="0"/>
              <a:t> </a:t>
            </a:r>
            <a:r>
              <a:rPr lang="ru-RU" sz="1800" dirty="0" err="1"/>
              <a:t>лісце</a:t>
            </a:r>
            <a:r>
              <a:rPr lang="ru-RU" sz="1800" dirty="0"/>
              <a:t> 1 048 576 </a:t>
            </a:r>
            <a:r>
              <a:rPr lang="ru-RU" sz="1800" dirty="0" err="1"/>
              <a:t>радкоў</a:t>
            </a:r>
            <a:r>
              <a:rPr lang="ru-RU" sz="1800" dirty="0"/>
              <a:t> і 16 </a:t>
            </a:r>
            <a:r>
              <a:rPr lang="ru-RU" sz="1800" dirty="0" smtClean="0"/>
              <a:t>384 </a:t>
            </a:r>
            <a:r>
              <a:rPr lang="ru-RU" sz="1800" dirty="0" err="1" smtClean="0"/>
              <a:t>слупкі</a:t>
            </a:r>
            <a:r>
              <a:rPr lang="ru-RU" sz="1800" dirty="0"/>
              <a:t>. Для </a:t>
            </a:r>
            <a:r>
              <a:rPr lang="ru-RU" sz="1800" dirty="0" err="1"/>
              <a:t>абазначэння</a:t>
            </a:r>
            <a:r>
              <a:rPr lang="ru-RU" sz="1800" dirty="0"/>
              <a:t> </a:t>
            </a:r>
            <a:r>
              <a:rPr lang="ru-RU" sz="1800" dirty="0" err="1" smtClean="0"/>
              <a:t>слупкоў</a:t>
            </a:r>
            <a:r>
              <a:rPr lang="ru-RU" sz="1800" dirty="0" smtClean="0"/>
              <a:t> </a:t>
            </a:r>
            <a:r>
              <a:rPr lang="ru-RU" sz="1800" dirty="0" err="1" smtClean="0"/>
              <a:t>выкарыстоўваюць</a:t>
            </a:r>
            <a:r>
              <a:rPr lang="ru-RU" sz="1800" dirty="0" smtClean="0"/>
              <a:t> </a:t>
            </a:r>
            <a:r>
              <a:rPr lang="ru-RU" sz="1800" dirty="0" err="1"/>
              <a:t>літары</a:t>
            </a:r>
            <a:r>
              <a:rPr lang="ru-RU" sz="1800" dirty="0"/>
              <a:t> </a:t>
            </a:r>
            <a:r>
              <a:rPr lang="ru-RU" sz="1800" dirty="0" err="1" smtClean="0"/>
              <a:t>лацінскага</a:t>
            </a:r>
            <a:r>
              <a:rPr lang="ru-RU" sz="1800" dirty="0" smtClean="0"/>
              <a:t> </a:t>
            </a:r>
            <a:r>
              <a:rPr lang="ru-RU" sz="1800" dirty="0" err="1" smtClean="0"/>
              <a:t>алфавіту</a:t>
            </a:r>
            <a:r>
              <a:rPr lang="ru-RU" sz="1800" dirty="0"/>
              <a:t>, </a:t>
            </a:r>
            <a:r>
              <a:rPr lang="ru-RU" sz="1800" dirty="0" err="1"/>
              <a:t>якіх</a:t>
            </a:r>
            <a:r>
              <a:rPr lang="ru-RU" sz="1800" dirty="0"/>
              <a:t> </a:t>
            </a:r>
            <a:r>
              <a:rPr lang="ru-RU" sz="1800" dirty="0" err="1"/>
              <a:t>усяго</a:t>
            </a:r>
            <a:r>
              <a:rPr lang="ru-RU" sz="1800" dirty="0"/>
              <a:t> 26. </a:t>
            </a:r>
            <a:r>
              <a:rPr lang="ru-RU" sz="1800" dirty="0" err="1"/>
              <a:t>Таму</a:t>
            </a:r>
            <a:r>
              <a:rPr lang="ru-RU" sz="1800" dirty="0"/>
              <a:t>, </a:t>
            </a:r>
            <a:r>
              <a:rPr lang="ru-RU" sz="1800" dirty="0" err="1" smtClean="0"/>
              <a:t>пачынаючы</a:t>
            </a:r>
            <a:r>
              <a:rPr lang="ru-RU" sz="1800" dirty="0" smtClean="0"/>
              <a:t> </a:t>
            </a:r>
            <a:r>
              <a:rPr lang="ru-RU" sz="1800" dirty="0"/>
              <a:t>з 27 </a:t>
            </a:r>
            <a:r>
              <a:rPr lang="ru-RU" sz="1800" dirty="0" err="1"/>
              <a:t>слупка</a:t>
            </a:r>
            <a:r>
              <a:rPr lang="ru-RU" sz="1800" dirty="0"/>
              <a:t>, </a:t>
            </a:r>
            <a:r>
              <a:rPr lang="ru-RU" sz="1800" dirty="0" err="1" smtClean="0"/>
              <a:t>выкарыстоўваюцца</a:t>
            </a:r>
            <a:r>
              <a:rPr lang="ru-RU" sz="1800" dirty="0" smtClean="0"/>
              <a:t> </a:t>
            </a:r>
            <a:r>
              <a:rPr lang="ru-RU" sz="1800" dirty="0" err="1"/>
              <a:t>двухлітарныя</a:t>
            </a:r>
            <a:r>
              <a:rPr lang="ru-RU" sz="1800" dirty="0"/>
              <a:t> </a:t>
            </a:r>
            <a:r>
              <a:rPr lang="ru-RU" sz="1800" dirty="0" err="1"/>
              <a:t>нумары</a:t>
            </a:r>
            <a:r>
              <a:rPr lang="ru-RU" sz="1800" dirty="0"/>
              <a:t>: </a:t>
            </a:r>
            <a:r>
              <a:rPr lang="en-US" sz="1800" dirty="0"/>
              <a:t>AA, AB</a:t>
            </a:r>
            <a:r>
              <a:rPr lang="en-US" sz="1800" dirty="0" smtClean="0"/>
              <a:t>,</a:t>
            </a:r>
            <a:r>
              <a:rPr lang="be-BY" sz="1800" dirty="0" smtClean="0"/>
              <a:t> </a:t>
            </a:r>
            <a:r>
              <a:rPr lang="en-US" sz="1800" dirty="0" smtClean="0"/>
              <a:t>AC</a:t>
            </a:r>
            <a:r>
              <a:rPr lang="en-US" sz="1800" dirty="0"/>
              <a:t>, …, AZ, BA, BB, …, BZ, CA, …, </a:t>
            </a:r>
            <a:r>
              <a:rPr lang="ru-RU" sz="1800" dirty="0" smtClean="0"/>
              <a:t>а </a:t>
            </a:r>
            <a:r>
              <a:rPr lang="ru-RU" sz="1800" dirty="0" err="1" smtClean="0"/>
              <a:t>затым</a:t>
            </a:r>
            <a:r>
              <a:rPr lang="ru-RU" sz="1800" dirty="0" smtClean="0"/>
              <a:t> </a:t>
            </a:r>
            <a:r>
              <a:rPr lang="ru-RU" sz="1800" dirty="0"/>
              <a:t>і </a:t>
            </a:r>
            <a:r>
              <a:rPr lang="ru-RU" sz="1800" dirty="0" err="1"/>
              <a:t>трохлітарныя</a:t>
            </a:r>
            <a:r>
              <a:rPr lang="ru-RU" sz="1800" dirty="0"/>
              <a:t>: ААА, ААВ, … </a:t>
            </a:r>
            <a:r>
              <a:rPr lang="ru-RU" sz="1800" dirty="0" smtClean="0"/>
              <a:t>. </a:t>
            </a:r>
            <a:r>
              <a:rPr lang="ru-RU" sz="1800" dirty="0" err="1" smtClean="0"/>
              <a:t>Апошні</a:t>
            </a:r>
            <a:r>
              <a:rPr lang="ru-RU" sz="1800" dirty="0" smtClean="0"/>
              <a:t> </a:t>
            </a:r>
            <a:r>
              <a:rPr lang="ru-RU" sz="1800" dirty="0" err="1"/>
              <a:t>слупок</a:t>
            </a:r>
            <a:r>
              <a:rPr lang="ru-RU" sz="1800" dirty="0"/>
              <a:t> мае </a:t>
            </a:r>
            <a:r>
              <a:rPr lang="ru-RU" sz="1800" dirty="0" err="1"/>
              <a:t>назву</a:t>
            </a:r>
            <a:r>
              <a:rPr lang="ru-RU" sz="1800" dirty="0"/>
              <a:t> XFD</a:t>
            </a:r>
            <a:r>
              <a:rPr lang="ru-RU" sz="1800" dirty="0" smtClean="0"/>
              <a:t>.</a:t>
            </a:r>
          </a:p>
          <a:p>
            <a:endParaRPr lang="be-BY" sz="1800" dirty="0"/>
          </a:p>
          <a:p>
            <a:r>
              <a:rPr lang="ru-RU" sz="1800" dirty="0"/>
              <a:t>Кожная </a:t>
            </a:r>
            <a:r>
              <a:rPr lang="ru-RU" sz="1800" dirty="0" err="1" smtClean="0"/>
              <a:t>ячэйка</a:t>
            </a:r>
            <a:r>
              <a:rPr lang="ru-RU" sz="1800" dirty="0" smtClean="0"/>
              <a:t> </a:t>
            </a:r>
            <a:r>
              <a:rPr lang="ru-RU" sz="1800" dirty="0" err="1" smtClean="0"/>
              <a:t>атрымлівае</a:t>
            </a:r>
            <a:r>
              <a:rPr lang="ru-RU" sz="1800" dirty="0" smtClean="0"/>
              <a:t> </a:t>
            </a:r>
            <a:r>
              <a:rPr lang="ru-RU" sz="1800" b="1" dirty="0" err="1"/>
              <a:t>адрас</a:t>
            </a:r>
            <a:r>
              <a:rPr lang="ru-RU" sz="1800" dirty="0"/>
              <a:t>. </a:t>
            </a:r>
            <a:r>
              <a:rPr lang="ru-RU" sz="1800" dirty="0" err="1"/>
              <a:t>Ён</a:t>
            </a:r>
            <a:r>
              <a:rPr lang="ru-RU" sz="1800" dirty="0"/>
              <a:t> </a:t>
            </a:r>
            <a:r>
              <a:rPr lang="ru-RU" sz="1800" dirty="0" err="1"/>
              <a:t>складаецца</a:t>
            </a:r>
            <a:r>
              <a:rPr lang="ru-RU" sz="1800" dirty="0"/>
              <a:t> </a:t>
            </a:r>
            <a:r>
              <a:rPr lang="ru-RU" sz="1800" dirty="0" smtClean="0"/>
              <a:t>з </a:t>
            </a:r>
            <a:r>
              <a:rPr lang="ru-RU" sz="1800" dirty="0" err="1" smtClean="0"/>
              <a:t>назвы</a:t>
            </a:r>
            <a:r>
              <a:rPr lang="ru-RU" sz="1800" dirty="0" smtClean="0"/>
              <a:t> </a:t>
            </a:r>
            <a:r>
              <a:rPr lang="ru-RU" sz="1800" dirty="0" err="1"/>
              <a:t>слупка</a:t>
            </a:r>
            <a:r>
              <a:rPr lang="ru-RU" sz="1800" dirty="0"/>
              <a:t> і </a:t>
            </a:r>
            <a:r>
              <a:rPr lang="ru-RU" sz="1800" dirty="0" err="1"/>
              <a:t>нумара</a:t>
            </a:r>
            <a:r>
              <a:rPr lang="ru-RU" sz="1800" dirty="0"/>
              <a:t> </a:t>
            </a:r>
            <a:r>
              <a:rPr lang="ru-RU" sz="1800" dirty="0" err="1"/>
              <a:t>радка</a:t>
            </a:r>
            <a:r>
              <a:rPr lang="ru-RU" sz="1800" dirty="0"/>
              <a:t>, на </a:t>
            </a:r>
            <a:r>
              <a:rPr lang="ru-RU" sz="1800" dirty="0" err="1" smtClean="0"/>
              <a:t>перасячэнні</a:t>
            </a:r>
            <a:r>
              <a:rPr lang="ru-RU" sz="1800" dirty="0" smtClean="0"/>
              <a:t> </a:t>
            </a:r>
            <a:r>
              <a:rPr lang="ru-RU" sz="1800" dirty="0" err="1"/>
              <a:t>якіх</a:t>
            </a:r>
            <a:r>
              <a:rPr lang="ru-RU" sz="1800" dirty="0"/>
              <a:t> </a:t>
            </a:r>
            <a:r>
              <a:rPr lang="ru-RU" sz="1800" dirty="0" err="1"/>
              <a:t>яна</a:t>
            </a:r>
            <a:r>
              <a:rPr lang="ru-RU" sz="1800" dirty="0"/>
              <a:t> </a:t>
            </a:r>
            <a:r>
              <a:rPr lang="ru-RU" sz="1800" dirty="0" err="1"/>
              <a:t>знаходзіцца</a:t>
            </a:r>
            <a:r>
              <a:rPr lang="ru-RU" sz="1800" dirty="0"/>
              <a:t>. </a:t>
            </a:r>
            <a:r>
              <a:rPr lang="ru-RU" sz="1800" dirty="0" err="1" smtClean="0"/>
              <a:t>Адна</a:t>
            </a:r>
            <a:r>
              <a:rPr lang="ru-RU" sz="1800" dirty="0" smtClean="0"/>
              <a:t> з </a:t>
            </a:r>
            <a:r>
              <a:rPr lang="ru-RU" sz="1800" dirty="0" err="1"/>
              <a:t>ячэек</a:t>
            </a:r>
            <a:r>
              <a:rPr lang="ru-RU" sz="1800" dirty="0"/>
              <a:t> (</a:t>
            </a:r>
            <a:r>
              <a:rPr lang="ru-RU" sz="1800" dirty="0" err="1"/>
              <a:t>напрыклад</a:t>
            </a:r>
            <a:r>
              <a:rPr lang="ru-RU" sz="1800" dirty="0"/>
              <a:t>, Е23 </a:t>
            </a:r>
            <a:r>
              <a:rPr lang="ru-RU" sz="1800" dirty="0" err="1"/>
              <a:t>або</a:t>
            </a:r>
            <a:r>
              <a:rPr lang="ru-RU" sz="1800" dirty="0"/>
              <a:t> МL123</a:t>
            </a:r>
            <a:r>
              <a:rPr lang="ru-RU" sz="1800" dirty="0" smtClean="0"/>
              <a:t>) </a:t>
            </a:r>
            <a:r>
              <a:rPr lang="ru-RU" sz="1800" dirty="0" err="1" smtClean="0"/>
              <a:t>вылучаецца</a:t>
            </a:r>
            <a:r>
              <a:rPr lang="ru-RU" sz="1800" dirty="0" smtClean="0"/>
              <a:t> </a:t>
            </a:r>
            <a:r>
              <a:rPr lang="ru-RU" sz="1800" dirty="0"/>
              <a:t>з </a:t>
            </a:r>
            <a:r>
              <a:rPr lang="ru-RU" sz="1800" dirty="0" err="1"/>
              <a:t>дапамогай</a:t>
            </a:r>
            <a:r>
              <a:rPr lang="ru-RU" sz="1800" dirty="0"/>
              <a:t> </a:t>
            </a:r>
            <a:r>
              <a:rPr lang="ru-RU" sz="1800" dirty="0" smtClean="0"/>
              <a:t>курсора </a:t>
            </a:r>
            <a:r>
              <a:rPr lang="ru-RU" sz="1800" dirty="0" err="1" smtClean="0"/>
              <a:t>рамкай</a:t>
            </a:r>
            <a:r>
              <a:rPr lang="ru-RU" sz="1800" dirty="0"/>
              <a:t>. </a:t>
            </a:r>
            <a:r>
              <a:rPr lang="ru-RU" sz="1800" dirty="0" err="1"/>
              <a:t>Вылучаная</a:t>
            </a:r>
            <a:r>
              <a:rPr lang="ru-RU" sz="1800" dirty="0"/>
              <a:t> </a:t>
            </a:r>
            <a:r>
              <a:rPr lang="ru-RU" sz="1800" dirty="0" err="1"/>
              <a:t>ячэйка</a:t>
            </a:r>
            <a:r>
              <a:rPr lang="ru-RU" sz="1800" dirty="0"/>
              <a:t> </a:t>
            </a:r>
            <a:r>
              <a:rPr lang="ru-RU" sz="1800" dirty="0" err="1" smtClean="0"/>
              <a:t>называецца</a:t>
            </a:r>
            <a:r>
              <a:rPr lang="ru-RU" sz="1800" dirty="0" smtClean="0"/>
              <a:t> </a:t>
            </a:r>
            <a:r>
              <a:rPr lang="ru-RU" sz="1800" b="1" dirty="0" err="1"/>
              <a:t>актыўнай</a:t>
            </a:r>
            <a:endParaRPr lang="ru-RU" sz="1800" dirty="0" smtClean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be-BY" dirty="0" smtClean="0">
                <a:hlinkClick r:id="rId2"/>
              </a:rPr>
              <a:t>Асноўныя паняцці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/>
          <a:lstStyle/>
          <a:p>
            <a:r>
              <a:rPr lang="be-BY" dirty="0" smtClean="0"/>
              <a:t>Электронная табліца</a:t>
            </a:r>
          </a:p>
          <a:p>
            <a:r>
              <a:rPr lang="be-BY" dirty="0" smtClean="0"/>
              <a:t>Кніга</a:t>
            </a:r>
          </a:p>
          <a:p>
            <a:r>
              <a:rPr lang="be-BY" dirty="0" smtClean="0"/>
              <a:t>Ліст</a:t>
            </a:r>
          </a:p>
          <a:p>
            <a:r>
              <a:rPr lang="be-BY" dirty="0" smtClean="0"/>
              <a:t>Ячэйка</a:t>
            </a:r>
          </a:p>
          <a:p>
            <a:r>
              <a:rPr lang="be-BY" dirty="0" smtClean="0"/>
              <a:t>Таблічны курсор</a:t>
            </a:r>
          </a:p>
          <a:p>
            <a:r>
              <a:rPr lang="be-BY" dirty="0" smtClean="0"/>
              <a:t>Дыяпазон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8CD8663-CAAE-4A08-BF5A-D2089F2760B5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pic>
        <p:nvPicPr>
          <p:cNvPr id="43010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2708" y="2132856"/>
            <a:ext cx="5114205" cy="338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7963881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be-BY" dirty="0" smtClean="0"/>
              <a:t>Тыпы даных у электроннай табліцы</a:t>
            </a:r>
            <a:endParaRPr lang="ru-RU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836712"/>
            <a:ext cx="7467600" cy="5637113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1400" dirty="0" smtClean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 err="1" smtClean="0"/>
              <a:t>Тэкставы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тып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даных</a:t>
            </a:r>
            <a:endParaRPr lang="ru-RU" sz="1800" b="1" dirty="0" smtClean="0"/>
          </a:p>
          <a:p>
            <a:pPr>
              <a:lnSpc>
                <a:spcPct val="80000"/>
              </a:lnSpc>
            </a:pPr>
            <a:endParaRPr lang="ru-RU" sz="14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400" dirty="0" smtClean="0"/>
              <a:t>Расписание занятий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400" dirty="0" smtClean="0"/>
              <a:t>8 «А» класс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‘’236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001 </a:t>
            </a:r>
            <a:r>
              <a:rPr lang="ru-RU" sz="1400" dirty="0" smtClean="0"/>
              <a:t>счет</a:t>
            </a:r>
          </a:p>
          <a:p>
            <a:pPr marL="533400" indent="-533400" algn="ctr">
              <a:buNone/>
            </a:pPr>
            <a:r>
              <a:rPr lang="ru-RU" sz="1600" b="1" dirty="0" err="1" smtClean="0"/>
              <a:t>Лікавы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тып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даных</a:t>
            </a:r>
            <a:endParaRPr lang="ru-RU" sz="1600" b="1" dirty="0" smtClean="0"/>
          </a:p>
          <a:p>
            <a:pPr marL="533400" indent="-533400">
              <a:buNone/>
            </a:pPr>
            <a:r>
              <a:rPr lang="ru-RU" sz="1400" dirty="0" smtClean="0"/>
              <a:t>232,5</a:t>
            </a:r>
          </a:p>
          <a:p>
            <a:pPr marL="533400" indent="-533400">
              <a:buNone/>
            </a:pPr>
            <a:r>
              <a:rPr lang="ru-RU" sz="1400" dirty="0" smtClean="0"/>
              <a:t>-13,7</a:t>
            </a:r>
          </a:p>
          <a:p>
            <a:pPr marL="533400" indent="-533400">
              <a:buNone/>
            </a:pPr>
            <a:r>
              <a:rPr lang="ru-RU" sz="1400" dirty="0" smtClean="0"/>
              <a:t>+100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be-BY" sz="1400" dirty="0"/>
          </a:p>
          <a:p>
            <a:pPr marL="533400" indent="-533400" algn="ctr">
              <a:buNone/>
            </a:pPr>
            <a:r>
              <a:rPr lang="ru-RU" sz="1600" b="1" dirty="0" smtClean="0">
                <a:latin typeface="Arial" charset="0"/>
              </a:rPr>
              <a:t>Формула</a:t>
            </a:r>
          </a:p>
          <a:p>
            <a:pPr marL="533400" indent="-533400"/>
            <a:r>
              <a:rPr lang="ru-RU" sz="1400" dirty="0" smtClean="0">
                <a:latin typeface="Arial" charset="0"/>
              </a:rPr>
              <a:t>Формула </a:t>
            </a:r>
            <a:r>
              <a:rPr lang="ru-RU" sz="1400" dirty="0" err="1" smtClean="0">
                <a:latin typeface="Arial" charset="0"/>
              </a:rPr>
              <a:t>пачынаецца</a:t>
            </a:r>
            <a:r>
              <a:rPr lang="ru-RU" sz="1400" dirty="0" smtClean="0">
                <a:latin typeface="Arial" charset="0"/>
              </a:rPr>
              <a:t> знакам   =</a:t>
            </a:r>
          </a:p>
          <a:p>
            <a:pPr marL="533400" indent="-533400"/>
            <a:r>
              <a:rPr lang="ru-RU" sz="1400" dirty="0" smtClean="0">
                <a:latin typeface="Arial" charset="0"/>
              </a:rPr>
              <a:t>А1: 5     - </a:t>
            </a:r>
            <a:r>
              <a:rPr lang="ru-RU" sz="1400" dirty="0" err="1" smtClean="0">
                <a:latin typeface="Arial" charset="0"/>
              </a:rPr>
              <a:t>лік</a:t>
            </a:r>
            <a:r>
              <a:rPr lang="ru-RU" sz="1400" dirty="0" smtClean="0">
                <a:latin typeface="Arial" charset="0"/>
              </a:rPr>
              <a:t>   </a:t>
            </a:r>
          </a:p>
          <a:p>
            <a:pPr marL="533400" indent="-533400"/>
            <a:r>
              <a:rPr lang="ru-RU" sz="1400" dirty="0" smtClean="0">
                <a:latin typeface="Arial" charset="0"/>
              </a:rPr>
              <a:t>А2: 7     - </a:t>
            </a:r>
            <a:r>
              <a:rPr lang="ru-RU" sz="1400" dirty="0" err="1" smtClean="0">
                <a:latin typeface="Arial" charset="0"/>
              </a:rPr>
              <a:t>лік</a:t>
            </a:r>
            <a:endParaRPr lang="ru-RU" sz="1400" dirty="0" smtClean="0">
              <a:latin typeface="Arial" charset="0"/>
            </a:endParaRPr>
          </a:p>
          <a:p>
            <a:pPr marL="533400" indent="-533400">
              <a:buNone/>
            </a:pPr>
            <a:r>
              <a:rPr lang="ru-RU" sz="1400" dirty="0" smtClean="0">
                <a:latin typeface="Arial" charset="0"/>
              </a:rPr>
              <a:t>	В1:    =А1+А2   - формула, </a:t>
            </a:r>
            <a:r>
              <a:rPr lang="ru-RU" sz="1400" dirty="0" err="1" smtClean="0">
                <a:latin typeface="Arial" charset="0"/>
              </a:rPr>
              <a:t>вынікам</a:t>
            </a:r>
            <a:r>
              <a:rPr lang="ru-RU" sz="1400" dirty="0" smtClean="0">
                <a:latin typeface="Arial" charset="0"/>
              </a:rPr>
              <a:t> </a:t>
            </a:r>
            <a:r>
              <a:rPr lang="ru-RU" sz="1400" dirty="0" err="1" smtClean="0">
                <a:latin typeface="Arial" charset="0"/>
              </a:rPr>
              <a:t>якой</a:t>
            </a:r>
            <a:r>
              <a:rPr lang="ru-RU" sz="1400" dirty="0" smtClean="0">
                <a:latin typeface="Arial" charset="0"/>
              </a:rPr>
              <a:t> </a:t>
            </a:r>
            <a:r>
              <a:rPr lang="ru-RU" sz="1400" dirty="0" err="1" smtClean="0">
                <a:latin typeface="Arial" charset="0"/>
              </a:rPr>
              <a:t>будзе</a:t>
            </a:r>
            <a:r>
              <a:rPr lang="ru-RU" sz="1400" dirty="0" smtClean="0">
                <a:latin typeface="Arial" charset="0"/>
              </a:rPr>
              <a:t> </a:t>
            </a:r>
            <a:r>
              <a:rPr lang="ru-RU" sz="1400" dirty="0" err="1" smtClean="0">
                <a:latin typeface="Arial" charset="0"/>
              </a:rPr>
              <a:t>лік</a:t>
            </a:r>
            <a:r>
              <a:rPr lang="ru-RU" sz="1400" dirty="0" smtClean="0">
                <a:latin typeface="Arial" charset="0"/>
              </a:rPr>
              <a:t> 12	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400" dirty="0" smtClean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dirty="0" smtClean="0"/>
              <a:t>Дамашняя работа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e-BY" dirty="0" smtClean="0"/>
              <a:t>Прачытаць §10 с. 64-67</a:t>
            </a:r>
          </a:p>
          <a:p>
            <a:r>
              <a:rPr lang="be-BY" dirty="0" smtClean="0"/>
              <a:t>Выканаць пісьмова практыкаванне 1 с. 68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8CD8663-CAAE-4A08-BF5A-D2089F2760B5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727489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7467600" cy="41805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be-BY" dirty="0" smtClean="0"/>
              <a:t>Падвядзенне вынікаў</a:t>
            </a:r>
            <a:endParaRPr lang="ru-RU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457200" y="764704"/>
            <a:ext cx="7467600" cy="5709121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1.  На </a:t>
            </a:r>
            <a:r>
              <a:rPr lang="ru-RU" sz="1800" dirty="0" err="1"/>
              <a:t>ў</a:t>
            </a:r>
            <a:r>
              <a:rPr lang="ru-RU" sz="1800" dirty="0" err="1" smtClean="0"/>
              <a:t>року</a:t>
            </a:r>
            <a:r>
              <a:rPr lang="ru-RU" sz="1800" dirty="0" smtClean="0"/>
              <a:t> мы </a:t>
            </a:r>
            <a:r>
              <a:rPr lang="ru-RU" sz="1800" dirty="0" err="1" smtClean="0"/>
              <a:t>даведаліся</a:t>
            </a:r>
            <a:r>
              <a:rPr lang="ru-RU" sz="1800" dirty="0" smtClean="0"/>
              <a:t>  … </a:t>
            </a:r>
          </a:p>
          <a:p>
            <a:pPr eaLnBrk="1" hangingPunct="1">
              <a:lnSpc>
                <a:spcPct val="80000"/>
              </a:lnSpc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2.  Было </a:t>
            </a:r>
            <a:r>
              <a:rPr lang="ru-RU" sz="1800" dirty="0" err="1" smtClean="0"/>
              <a:t>цікава</a:t>
            </a:r>
            <a:r>
              <a:rPr lang="ru-RU" sz="1800" dirty="0" smtClean="0"/>
              <a:t>  … </a:t>
            </a:r>
          </a:p>
          <a:p>
            <a:pPr eaLnBrk="1" hangingPunct="1">
              <a:lnSpc>
                <a:spcPct val="80000"/>
              </a:lnSpc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3.  Было </a:t>
            </a:r>
            <a:r>
              <a:rPr lang="ru-RU" sz="1800" dirty="0" err="1" smtClean="0"/>
              <a:t>цяжка</a:t>
            </a:r>
            <a:r>
              <a:rPr lang="ru-RU" sz="1800" dirty="0" smtClean="0"/>
              <a:t>  … </a:t>
            </a:r>
          </a:p>
          <a:p>
            <a:pPr eaLnBrk="1" hangingPunct="1">
              <a:lnSpc>
                <a:spcPct val="80000"/>
              </a:lnSpc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4.  </a:t>
            </a:r>
            <a:r>
              <a:rPr lang="ru-RU" sz="1800" dirty="0" err="1" smtClean="0"/>
              <a:t>Выконвалі</a:t>
            </a:r>
            <a:r>
              <a:rPr lang="ru-RU" sz="1800" dirty="0" smtClean="0"/>
              <a:t> </a:t>
            </a:r>
            <a:r>
              <a:rPr lang="ru-RU" sz="1800" dirty="0" err="1" smtClean="0"/>
              <a:t>заданні</a:t>
            </a:r>
            <a:r>
              <a:rPr lang="ru-RU" sz="1800" dirty="0" smtClean="0"/>
              <a:t> … </a:t>
            </a:r>
          </a:p>
          <a:p>
            <a:pPr eaLnBrk="1" hangingPunct="1">
              <a:lnSpc>
                <a:spcPct val="80000"/>
              </a:lnSpc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5.  Мы </a:t>
            </a:r>
            <a:r>
              <a:rPr lang="ru-RU" sz="1800" dirty="0" err="1" smtClean="0"/>
              <a:t>зразумелі</a:t>
            </a:r>
            <a:r>
              <a:rPr lang="ru-RU" sz="1800" dirty="0" smtClean="0"/>
              <a:t> … </a:t>
            </a:r>
          </a:p>
          <a:p>
            <a:pPr eaLnBrk="1" hangingPunct="1">
              <a:lnSpc>
                <a:spcPct val="80000"/>
              </a:lnSpc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6.  Зараз мы </a:t>
            </a:r>
            <a:r>
              <a:rPr lang="ru-RU" sz="1800" dirty="0" err="1" smtClean="0"/>
              <a:t>можам</a:t>
            </a:r>
            <a:r>
              <a:rPr lang="ru-RU" sz="1800" dirty="0" smtClean="0"/>
              <a:t> … </a:t>
            </a:r>
          </a:p>
          <a:p>
            <a:pPr eaLnBrk="1" hangingPunct="1">
              <a:lnSpc>
                <a:spcPct val="80000"/>
              </a:lnSpc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8.  Мы </a:t>
            </a:r>
            <a:r>
              <a:rPr lang="ru-RU" sz="1800" dirty="0" err="1" smtClean="0"/>
              <a:t>атрымалі</a:t>
            </a:r>
            <a:r>
              <a:rPr lang="ru-RU" sz="1800" dirty="0" smtClean="0"/>
              <a:t>  … </a:t>
            </a:r>
          </a:p>
          <a:p>
            <a:pPr eaLnBrk="1" hangingPunct="1">
              <a:lnSpc>
                <a:spcPct val="80000"/>
              </a:lnSpc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9.  Мы </a:t>
            </a:r>
            <a:r>
              <a:rPr lang="ru-RU" sz="1800" dirty="0" err="1" smtClean="0"/>
              <a:t>навучыліся</a:t>
            </a:r>
            <a:r>
              <a:rPr lang="ru-RU" sz="1800" dirty="0" smtClean="0"/>
              <a:t>… </a:t>
            </a:r>
          </a:p>
          <a:p>
            <a:pPr eaLnBrk="1" hangingPunct="1">
              <a:lnSpc>
                <a:spcPct val="80000"/>
              </a:lnSpc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10. У нас </a:t>
            </a:r>
            <a:r>
              <a:rPr lang="ru-RU" sz="1800" dirty="0" err="1" smtClean="0"/>
              <a:t>атрымалася</a:t>
            </a:r>
            <a:r>
              <a:rPr lang="ru-RU" sz="1800" dirty="0" smtClean="0"/>
              <a:t> …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be-BY" dirty="0" smtClean="0"/>
              <a:t>Стварэнне табліцы (паўтарэнне)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556792"/>
            <a:ext cx="7467600" cy="4873752"/>
          </a:xfrm>
        </p:spPr>
        <p:txBody>
          <a:bodyPr/>
          <a:lstStyle/>
          <a:p>
            <a:pPr marL="0" indent="0" algn="ctr">
              <a:buNone/>
            </a:pPr>
            <a:r>
              <a:rPr lang="be-BY" b="1" dirty="0"/>
              <a:t>ТАБЛІЦА ЎЛІКУ ТАВАРУ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8CD8663-CAAE-4A08-BF5A-D2089F2760B5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679"/>
              </p:ext>
            </p:extLst>
          </p:nvPr>
        </p:nvGraphicFramePr>
        <p:xfrm>
          <a:off x="251521" y="2204862"/>
          <a:ext cx="8136902" cy="36724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5875"/>
                <a:gridCol w="1355875"/>
                <a:gridCol w="1355875"/>
                <a:gridCol w="1355875"/>
                <a:gridCol w="1356701"/>
                <a:gridCol w="1356701"/>
              </a:tblGrid>
              <a:tr h="2122733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effectLst/>
                        </a:rPr>
                        <a:t>Прадукт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be-BY" sz="1400">
                          <a:effectLst/>
                        </a:rPr>
                        <a:t>Цана, р.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be-BY" sz="1400">
                          <a:effectLst/>
                        </a:rPr>
                        <a:t>Атрымана, шт.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be-BY" sz="1400">
                          <a:effectLst/>
                        </a:rPr>
                        <a:t>Прададзена, шт.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be-BY" sz="1400">
                          <a:effectLst/>
                        </a:rPr>
                        <a:t>Засталося, шт.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be-BY" sz="1400" dirty="0">
                          <a:effectLst/>
                        </a:rPr>
                        <a:t>Выручка, р.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</a:tr>
              <a:tr h="3874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>
                          <a:effectLst/>
                        </a:rPr>
                        <a:t>Булачка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>
                          <a:effectLst/>
                        </a:rPr>
                        <a:t>1,2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>
                          <a:effectLst/>
                        </a:rPr>
                        <a:t>100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>
                          <a:effectLst/>
                        </a:rPr>
                        <a:t>62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>
                          <a:effectLst/>
                        </a:rPr>
                        <a:t>36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>
                          <a:effectLst/>
                        </a:rPr>
                        <a:t>74,4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74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>
                          <a:effectLst/>
                        </a:rPr>
                        <a:t>Ёгурт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>
                          <a:effectLst/>
                        </a:rPr>
                        <a:t>0,6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>
                          <a:effectLst/>
                        </a:rPr>
                        <a:t>75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>
                          <a:effectLst/>
                        </a:rPr>
                        <a:t>59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>
                          <a:effectLst/>
                        </a:rPr>
                        <a:t>16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>
                          <a:effectLst/>
                        </a:rPr>
                        <a:t>35,4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74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>
                          <a:effectLst/>
                        </a:rPr>
                        <a:t>Жэле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>
                          <a:effectLst/>
                        </a:rPr>
                        <a:t>0,7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>
                          <a:effectLst/>
                        </a:rPr>
                        <a:t>80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>
                          <a:effectLst/>
                        </a:rPr>
                        <a:t>42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>
                          <a:effectLst/>
                        </a:rPr>
                        <a:t>38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>
                          <a:effectLst/>
                        </a:rPr>
                        <a:t>29,4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74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>
                          <a:effectLst/>
                        </a:rPr>
                        <a:t>Сок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>
                          <a:effectLst/>
                        </a:rPr>
                        <a:t>0,85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>
                          <a:effectLst/>
                        </a:rPr>
                        <a:t>200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>
                          <a:effectLst/>
                        </a:rPr>
                        <a:t>84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>
                          <a:effectLst/>
                        </a:rPr>
                        <a:t>116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effectLst/>
                        </a:rPr>
                        <a:t>71,4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6640220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 smtClean="0"/>
              <a:t>Прызначэнне</a:t>
            </a:r>
            <a:endParaRPr lang="ru-RU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1628775"/>
            <a:ext cx="7467600" cy="4873625"/>
          </a:xfrm>
        </p:spPr>
        <p:txBody>
          <a:bodyPr/>
          <a:lstStyle/>
          <a:p>
            <a:r>
              <a:rPr lang="ru-RU" sz="1600" b="1" i="0" u="none" strike="noStrike" baseline="0" dirty="0" smtClean="0">
                <a:latin typeface="SchoolBookNewC-Bold"/>
              </a:rPr>
              <a:t>Электронная </a:t>
            </a:r>
            <a:r>
              <a:rPr lang="ru-RU" sz="1600" b="1" i="0" u="none" strike="noStrike" baseline="0" dirty="0" err="1" smtClean="0">
                <a:latin typeface="SchoolBookNewC-Bold"/>
              </a:rPr>
              <a:t>табліца</a:t>
            </a:r>
            <a:r>
              <a:rPr lang="ru-RU" sz="1600" b="1" i="0" u="none" strike="noStrike" baseline="0" dirty="0" smtClean="0">
                <a:latin typeface="SchoolBookNewC-Bold"/>
              </a:rPr>
              <a:t> </a:t>
            </a:r>
            <a:r>
              <a:rPr lang="ru-RU" sz="1600" b="0" i="0" u="none" strike="noStrike" baseline="0" dirty="0" smtClean="0">
                <a:latin typeface="SchoolBookNewC"/>
              </a:rPr>
              <a:t>— </a:t>
            </a:r>
            <a:r>
              <a:rPr lang="ru-RU" sz="1600" b="0" i="0" u="none" strike="noStrike" baseline="0" dirty="0" err="1" smtClean="0">
                <a:latin typeface="SchoolBookNewC"/>
              </a:rPr>
              <a:t>табліца</a:t>
            </a:r>
            <a:r>
              <a:rPr lang="ru-RU" sz="1600" b="0" i="0" u="none" strike="noStrike" baseline="0" dirty="0" smtClean="0">
                <a:latin typeface="SchoolBookNewC"/>
              </a:rPr>
              <a:t>, </a:t>
            </a:r>
            <a:r>
              <a:rPr lang="ru-RU" sz="1600" b="0" i="0" u="none" strike="noStrike" baseline="0" dirty="0" err="1" smtClean="0">
                <a:latin typeface="SchoolBookNewC"/>
              </a:rPr>
              <a:t>пададзеная</a:t>
            </a:r>
            <a:r>
              <a:rPr lang="ru-RU" sz="1600" b="0" i="0" u="none" strike="noStrike" baseline="0" dirty="0" smtClean="0">
                <a:latin typeface="SchoolBookNewC"/>
              </a:rPr>
              <a:t> ў электронным </a:t>
            </a:r>
            <a:r>
              <a:rPr lang="ru-RU" sz="1600" b="0" i="0" u="none" strike="noStrike" baseline="0" dirty="0" err="1" smtClean="0">
                <a:latin typeface="SchoolBookNewC"/>
              </a:rPr>
              <a:t>выглядзе</a:t>
            </a:r>
            <a:r>
              <a:rPr lang="ru-RU" sz="1600" b="0" i="0" u="none" strike="noStrike" baseline="0" dirty="0" smtClean="0">
                <a:latin typeface="SchoolBookNewC"/>
              </a:rPr>
              <a:t>, у </a:t>
            </a:r>
            <a:r>
              <a:rPr lang="ru-RU" sz="1600" b="0" i="0" u="none" strike="noStrike" baseline="0" dirty="0" err="1" smtClean="0">
                <a:latin typeface="SchoolBookNewC"/>
              </a:rPr>
              <a:t>якой</a:t>
            </a:r>
            <a:r>
              <a:rPr lang="ru-RU" sz="1600" b="0" i="0" u="none" strike="noStrike" baseline="0" dirty="0" smtClean="0">
                <a:latin typeface="SchoolBookNewC"/>
              </a:rPr>
              <a:t> </a:t>
            </a:r>
            <a:r>
              <a:rPr lang="ru-RU" sz="1600" b="0" i="0" u="none" strike="noStrike" baseline="0" dirty="0" err="1" smtClean="0">
                <a:latin typeface="SchoolBookNewC"/>
              </a:rPr>
              <a:t>значэнні</a:t>
            </a:r>
            <a:r>
              <a:rPr lang="ru-RU" sz="1600" b="0" i="0" u="none" strike="noStrike" baseline="0" dirty="0" smtClean="0">
                <a:latin typeface="SchoolBookNewC"/>
              </a:rPr>
              <a:t> ў </a:t>
            </a:r>
            <a:r>
              <a:rPr lang="ru-RU" sz="1600" b="0" i="0" u="none" strike="noStrike" baseline="0" dirty="0" err="1" smtClean="0">
                <a:latin typeface="SchoolBookNewC"/>
              </a:rPr>
              <a:t>ячэйках</a:t>
            </a:r>
            <a:r>
              <a:rPr lang="ru-RU" sz="1600" b="0" i="0" u="none" strike="noStrike" baseline="0" dirty="0" smtClean="0">
                <a:latin typeface="SchoolBookNewC"/>
              </a:rPr>
              <a:t>, </a:t>
            </a:r>
            <a:r>
              <a:rPr lang="ru-RU" sz="1600" b="0" i="0" u="none" strike="noStrike" baseline="0" dirty="0" err="1" smtClean="0">
                <a:latin typeface="SchoolBookNewC"/>
              </a:rPr>
              <a:t>дзе</a:t>
            </a:r>
            <a:r>
              <a:rPr lang="ru-RU" sz="1600" b="0" i="0" u="none" strike="noStrike" baseline="0" dirty="0" smtClean="0">
                <a:latin typeface="SchoolBookNewC"/>
              </a:rPr>
              <a:t> </a:t>
            </a:r>
            <a:r>
              <a:rPr lang="ru-RU" sz="1600" b="0" i="0" u="none" strike="noStrike" baseline="0" dirty="0" err="1" smtClean="0">
                <a:latin typeface="SchoolBookNewC"/>
              </a:rPr>
              <a:t>выконваюцца</a:t>
            </a:r>
            <a:r>
              <a:rPr lang="ru-RU" sz="1600" b="0" i="0" u="none" strike="noStrike" baseline="0" dirty="0" smtClean="0">
                <a:latin typeface="SchoolBookNewC"/>
              </a:rPr>
              <a:t> </a:t>
            </a:r>
            <a:r>
              <a:rPr lang="ru-RU" sz="1600" b="0" i="0" u="none" strike="noStrike" baseline="0" dirty="0" err="1" smtClean="0">
                <a:latin typeface="SchoolBookNewC"/>
              </a:rPr>
              <a:t>вылічэнні</a:t>
            </a:r>
            <a:r>
              <a:rPr lang="ru-RU" sz="1600" b="0" i="0" u="none" strike="noStrike" baseline="0" dirty="0" smtClean="0">
                <a:latin typeface="SchoolBookNewC"/>
              </a:rPr>
              <a:t>, </a:t>
            </a:r>
            <a:r>
              <a:rPr lang="ru-RU" sz="1600" b="0" i="0" u="none" strike="noStrike" baseline="0" dirty="0" err="1" smtClean="0">
                <a:latin typeface="SchoolBookNewC"/>
              </a:rPr>
              <a:t>могуць</a:t>
            </a:r>
            <a:r>
              <a:rPr lang="ru-RU" sz="1600" b="0" i="0" u="none" strike="noStrike" baseline="0" dirty="0" smtClean="0">
                <a:latin typeface="SchoolBookNewC"/>
              </a:rPr>
              <a:t> </a:t>
            </a:r>
            <a:r>
              <a:rPr lang="ru-RU" sz="1600" b="0" i="0" u="none" strike="noStrike" baseline="0" dirty="0" err="1" smtClean="0">
                <a:latin typeface="SchoolBookNewC"/>
              </a:rPr>
              <a:t>аўтаматычна</a:t>
            </a:r>
            <a:r>
              <a:rPr lang="ru-RU" sz="1600" b="0" i="0" u="none" strike="noStrike" baseline="0" dirty="0" smtClean="0">
                <a:latin typeface="SchoolBookNewC"/>
              </a:rPr>
              <a:t> </a:t>
            </a:r>
            <a:r>
              <a:rPr lang="ru-RU" sz="1600" b="0" i="0" u="none" strike="noStrike" baseline="0" dirty="0" err="1" smtClean="0">
                <a:latin typeface="SchoolBookNewC"/>
              </a:rPr>
              <a:t>пералічвацца</a:t>
            </a:r>
            <a:r>
              <a:rPr lang="ru-RU" sz="1600" b="0" i="0" u="none" strike="noStrike" baseline="0" dirty="0" smtClean="0">
                <a:latin typeface="SchoolBookNewC"/>
              </a:rPr>
              <a:t> </a:t>
            </a:r>
            <a:r>
              <a:rPr lang="ru-RU" sz="1600" b="0" i="0" u="none" strike="noStrike" baseline="0" dirty="0" err="1" smtClean="0">
                <a:latin typeface="SchoolBookNewC"/>
              </a:rPr>
              <a:t>пры</a:t>
            </a:r>
            <a:r>
              <a:rPr lang="ru-RU" sz="1600" b="0" i="0" u="none" strike="noStrike" baseline="0" dirty="0" smtClean="0">
                <a:latin typeface="SchoolBookNewC"/>
              </a:rPr>
              <a:t> </a:t>
            </a:r>
            <a:r>
              <a:rPr lang="ru-RU" sz="1600" b="0" i="0" u="none" strike="noStrike" baseline="0" dirty="0" err="1" smtClean="0">
                <a:latin typeface="SchoolBookNewC"/>
              </a:rPr>
              <a:t>змяненні</a:t>
            </a:r>
            <a:r>
              <a:rPr lang="ru-RU" sz="1600" b="0" i="0" u="none" strike="noStrike" baseline="0" dirty="0" smtClean="0">
                <a:latin typeface="SchoolBookNewC"/>
              </a:rPr>
              <a:t> </a:t>
            </a:r>
            <a:r>
              <a:rPr lang="ru-RU" sz="1600" b="0" i="0" u="none" strike="noStrike" baseline="0" dirty="0" err="1" smtClean="0">
                <a:latin typeface="SchoolBookNewC"/>
              </a:rPr>
              <a:t>значэнняў</a:t>
            </a:r>
            <a:r>
              <a:rPr lang="ru-RU" sz="1600" b="0" i="0" u="none" strike="noStrike" baseline="0" dirty="0" smtClean="0">
                <a:latin typeface="SchoolBookNewC"/>
              </a:rPr>
              <a:t> </a:t>
            </a:r>
            <a:r>
              <a:rPr lang="ru-RU" sz="1600" b="0" i="0" u="none" strike="noStrike" baseline="0" dirty="0" err="1" smtClean="0">
                <a:latin typeface="SchoolBookNewC"/>
              </a:rPr>
              <a:t>зыходных</a:t>
            </a:r>
            <a:r>
              <a:rPr lang="ru-RU" sz="1600" b="0" i="0" u="none" strike="noStrike" baseline="0" dirty="0" smtClean="0">
                <a:latin typeface="SchoolBookNewC"/>
              </a:rPr>
              <a:t> </a:t>
            </a:r>
            <a:r>
              <a:rPr lang="ru-RU" sz="1600" b="0" i="0" u="none" strike="noStrike" baseline="0" dirty="0" err="1" smtClean="0">
                <a:latin typeface="SchoolBookNewC"/>
              </a:rPr>
              <a:t>даных</a:t>
            </a:r>
            <a:r>
              <a:rPr lang="ru-RU" sz="1600" b="1" i="0" u="none" strike="noStrike" baseline="0" dirty="0" smtClean="0">
                <a:latin typeface="SchoolBookNewC-Bold"/>
              </a:rPr>
              <a:t>.</a:t>
            </a:r>
          </a:p>
          <a:p>
            <a:endParaRPr lang="ru-RU" sz="1600" b="1" dirty="0">
              <a:latin typeface="SchoolBookNewC-Bold"/>
            </a:endParaRPr>
          </a:p>
          <a:p>
            <a:r>
              <a:rPr lang="ru-RU" sz="1600" dirty="0" err="1" smtClean="0">
                <a:latin typeface="Arial" charset="0"/>
              </a:rPr>
              <a:t>Напрыклад</a:t>
            </a:r>
            <a:r>
              <a:rPr lang="ru-RU" sz="1600" dirty="0" smtClean="0">
                <a:latin typeface="Arial" charset="0"/>
              </a:rPr>
              <a:t>:</a:t>
            </a:r>
          </a:p>
          <a:p>
            <a:pPr>
              <a:lnSpc>
                <a:spcPct val="90000"/>
              </a:lnSpc>
            </a:pPr>
            <a:endParaRPr lang="ru-RU" sz="16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ru-RU" sz="16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ru-RU" sz="16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be-BY" sz="16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be-BY" sz="1600" dirty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ru-RU" sz="16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ru-RU" sz="16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ru-RU" sz="16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ru-RU" sz="16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ru-RU" sz="1600" dirty="0" err="1" smtClean="0">
                <a:latin typeface="Arial" charset="0"/>
              </a:rPr>
              <a:t>Дадзеныя</a:t>
            </a:r>
            <a:r>
              <a:rPr lang="ru-RU" sz="1600" dirty="0" smtClean="0">
                <a:latin typeface="Arial" charset="0"/>
              </a:rPr>
              <a:t> ў </a:t>
            </a:r>
            <a:r>
              <a:rPr lang="ru-RU" sz="1600" dirty="0" err="1" smtClean="0">
                <a:latin typeface="Arial" charset="0"/>
              </a:rPr>
              <a:t>ячэйках</a:t>
            </a:r>
            <a:r>
              <a:rPr lang="ru-RU" sz="1600" dirty="0" smtClean="0">
                <a:latin typeface="Arial" charset="0"/>
              </a:rPr>
              <a:t> </a:t>
            </a:r>
            <a:r>
              <a:rPr lang="ru-RU" sz="1600" dirty="0" err="1" smtClean="0">
                <a:latin typeface="Arial" charset="0"/>
              </a:rPr>
              <a:t>могуць</a:t>
            </a:r>
            <a:r>
              <a:rPr lang="ru-RU" sz="1600" dirty="0" smtClean="0">
                <a:latin typeface="Arial" charset="0"/>
              </a:rPr>
              <a:t> </a:t>
            </a:r>
            <a:r>
              <a:rPr lang="ru-RU" sz="1600" dirty="0" err="1" smtClean="0">
                <a:latin typeface="Arial" charset="0"/>
              </a:rPr>
              <a:t>быць</a:t>
            </a:r>
            <a:r>
              <a:rPr lang="ru-RU" sz="1600" dirty="0" smtClean="0">
                <a:latin typeface="Arial" charset="0"/>
              </a:rPr>
              <a:t> </a:t>
            </a:r>
            <a:r>
              <a:rPr lang="ru-RU" sz="1600" dirty="0" err="1" smtClean="0">
                <a:latin typeface="Arial" charset="0"/>
              </a:rPr>
              <a:t>вылічальнымі</a:t>
            </a:r>
            <a:r>
              <a:rPr lang="ru-RU" sz="1600" dirty="0" smtClean="0">
                <a:latin typeface="Arial" charset="0"/>
              </a:rPr>
              <a:t> і </a:t>
            </a:r>
            <a:r>
              <a:rPr lang="ru-RU" sz="1600" dirty="0" err="1" smtClean="0">
                <a:latin typeface="Arial" charset="0"/>
              </a:rPr>
              <a:t>незалежнымі</a:t>
            </a:r>
            <a:r>
              <a:rPr lang="ru-RU" sz="1600" dirty="0" smtClean="0">
                <a:latin typeface="Arial" charset="0"/>
              </a:rPr>
              <a:t> (</a:t>
            </a:r>
            <a:r>
              <a:rPr lang="ru-RU" sz="1600" dirty="0" err="1" smtClean="0">
                <a:latin typeface="Arial" charset="0"/>
              </a:rPr>
              <a:t>зыходныя</a:t>
            </a:r>
            <a:r>
              <a:rPr lang="ru-RU" sz="1600" dirty="0" smtClean="0">
                <a:latin typeface="Arial" charset="0"/>
              </a:rPr>
              <a:t> </a:t>
            </a:r>
            <a:r>
              <a:rPr lang="ru-RU" sz="1600" dirty="0" err="1" smtClean="0">
                <a:latin typeface="Arial" charset="0"/>
              </a:rPr>
              <a:t>даныя</a:t>
            </a:r>
            <a:r>
              <a:rPr lang="ru-RU" sz="1600" dirty="0" smtClean="0">
                <a:latin typeface="Arial" charset="0"/>
              </a:rPr>
              <a:t>)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466755"/>
              </p:ext>
            </p:extLst>
          </p:nvPr>
        </p:nvGraphicFramePr>
        <p:xfrm>
          <a:off x="467544" y="3356992"/>
          <a:ext cx="7632851" cy="17895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2128"/>
                <a:gridCol w="1008112"/>
                <a:gridCol w="1368152"/>
                <a:gridCol w="1512168"/>
                <a:gridCol w="1319633"/>
                <a:gridCol w="1272658"/>
              </a:tblGrid>
              <a:tr h="936104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Прадукт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Цана, р.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Атрымана, шт.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Прададзена, шт.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Засталося, шт.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Выручка, р.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i="1" dirty="0">
                          <a:solidFill>
                            <a:sysClr val="windowText" lastClr="000000"/>
                          </a:solidFill>
                          <a:effectLst/>
                        </a:rPr>
                        <a:t>Булачка</a:t>
                      </a:r>
                      <a:endParaRPr lang="ru-RU" sz="1400" i="1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>
                          <a:solidFill>
                            <a:sysClr val="windowText" lastClr="000000"/>
                          </a:solidFill>
                          <a:effectLst/>
                        </a:rPr>
                        <a:t>1,2</a:t>
                      </a:r>
                      <a:endParaRPr lang="ru-RU" sz="14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>
                          <a:solidFill>
                            <a:sysClr val="windowText" lastClr="000000"/>
                          </a:solidFill>
                          <a:effectLst/>
                        </a:rPr>
                        <a:t>100</a:t>
                      </a:r>
                      <a:endParaRPr lang="ru-RU" sz="14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62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38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74,4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i="1" dirty="0">
                          <a:solidFill>
                            <a:sysClr val="windowText" lastClr="000000"/>
                          </a:solidFill>
                          <a:effectLst/>
                        </a:rPr>
                        <a:t>Ёгурт</a:t>
                      </a:r>
                      <a:endParaRPr lang="ru-RU" sz="1400" i="1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>
                          <a:solidFill>
                            <a:sysClr val="windowText" lastClr="000000"/>
                          </a:solidFill>
                          <a:effectLst/>
                        </a:rPr>
                        <a:t>0,6</a:t>
                      </a:r>
                      <a:endParaRPr lang="ru-RU" sz="14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>
                          <a:solidFill>
                            <a:sysClr val="windowText" lastClr="000000"/>
                          </a:solidFill>
                          <a:effectLst/>
                        </a:rPr>
                        <a:t>75</a:t>
                      </a:r>
                      <a:endParaRPr lang="ru-RU" sz="14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>
                          <a:solidFill>
                            <a:sysClr val="windowText" lastClr="000000"/>
                          </a:solidFill>
                          <a:effectLst/>
                        </a:rPr>
                        <a:t>59</a:t>
                      </a:r>
                      <a:endParaRPr lang="ru-RU" sz="14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>
                          <a:solidFill>
                            <a:sysClr val="windowText" lastClr="000000"/>
                          </a:solidFill>
                          <a:effectLst/>
                        </a:rPr>
                        <a:t>16</a:t>
                      </a:r>
                      <a:endParaRPr lang="ru-RU" sz="14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35,4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i="1" dirty="0">
                          <a:solidFill>
                            <a:sysClr val="windowText" lastClr="000000"/>
                          </a:solidFill>
                          <a:effectLst/>
                        </a:rPr>
                        <a:t>Жэле</a:t>
                      </a:r>
                      <a:endParaRPr lang="ru-RU" sz="1400" i="1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>
                          <a:solidFill>
                            <a:sysClr val="windowText" lastClr="000000"/>
                          </a:solidFill>
                          <a:effectLst/>
                        </a:rPr>
                        <a:t>0,7</a:t>
                      </a:r>
                      <a:endParaRPr lang="ru-RU" sz="14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>
                          <a:solidFill>
                            <a:sysClr val="windowText" lastClr="000000"/>
                          </a:solidFill>
                          <a:effectLst/>
                        </a:rPr>
                        <a:t>80</a:t>
                      </a:r>
                      <a:endParaRPr lang="ru-RU" sz="14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>
                          <a:solidFill>
                            <a:sysClr val="windowText" lastClr="000000"/>
                          </a:solidFill>
                          <a:effectLst/>
                        </a:rPr>
                        <a:t>42</a:t>
                      </a:r>
                      <a:endParaRPr lang="ru-RU" sz="14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>
                          <a:solidFill>
                            <a:sysClr val="windowText" lastClr="000000"/>
                          </a:solidFill>
                          <a:effectLst/>
                        </a:rPr>
                        <a:t>38</a:t>
                      </a:r>
                      <a:endParaRPr lang="ru-RU" sz="14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29,4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i="1" dirty="0">
                          <a:solidFill>
                            <a:sysClr val="windowText" lastClr="000000"/>
                          </a:solidFill>
                          <a:effectLst/>
                        </a:rPr>
                        <a:t>Сок</a:t>
                      </a:r>
                      <a:endParaRPr lang="ru-RU" sz="1400" i="1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>
                          <a:solidFill>
                            <a:sysClr val="windowText" lastClr="000000"/>
                          </a:solidFill>
                          <a:effectLst/>
                        </a:rPr>
                        <a:t>0,85</a:t>
                      </a:r>
                      <a:endParaRPr lang="ru-RU" sz="14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>
                          <a:solidFill>
                            <a:sysClr val="windowText" lastClr="000000"/>
                          </a:solidFill>
                          <a:effectLst/>
                        </a:rPr>
                        <a:t>200</a:t>
                      </a:r>
                      <a:endParaRPr lang="ru-RU" sz="14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>
                          <a:solidFill>
                            <a:sysClr val="windowText" lastClr="000000"/>
                          </a:solidFill>
                          <a:effectLst/>
                        </a:rPr>
                        <a:t>84</a:t>
                      </a:r>
                      <a:endParaRPr lang="ru-RU" sz="14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>
                          <a:solidFill>
                            <a:sysClr val="windowText" lastClr="000000"/>
                          </a:solidFill>
                          <a:effectLst/>
                        </a:rPr>
                        <a:t>100</a:t>
                      </a:r>
                      <a:endParaRPr lang="ru-RU" sz="14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71,4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 smtClean="0"/>
              <a:t>Гістарычныя</a:t>
            </a:r>
            <a:r>
              <a:rPr lang="ru-RU" dirty="0" smtClean="0"/>
              <a:t> </a:t>
            </a:r>
            <a:r>
              <a:rPr lang="ru-RU" dirty="0" err="1" smtClean="0"/>
              <a:t>звесткі</a:t>
            </a:r>
            <a:endParaRPr lang="ru-RU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ru-RU" dirty="0" err="1" smtClean="0"/>
              <a:t>Першы</a:t>
            </a:r>
            <a:r>
              <a:rPr lang="ru-RU" dirty="0" smtClean="0"/>
              <a:t> </a:t>
            </a:r>
            <a:r>
              <a:rPr lang="ru-RU" dirty="0" err="1" smtClean="0"/>
              <a:t>таблічны</a:t>
            </a:r>
            <a:r>
              <a:rPr lang="ru-RU" dirty="0" smtClean="0"/>
              <a:t> </a:t>
            </a:r>
            <a:r>
              <a:rPr lang="ru-RU" dirty="0" err="1" smtClean="0"/>
              <a:t>працэсар</a:t>
            </a:r>
            <a:r>
              <a:rPr lang="ru-RU" dirty="0" smtClean="0"/>
              <a:t> </a:t>
            </a:r>
            <a:r>
              <a:rPr lang="ru-RU" dirty="0" err="1" smtClean="0"/>
              <a:t>быў</a:t>
            </a:r>
            <a:r>
              <a:rPr lang="ru-RU" dirty="0" smtClean="0"/>
              <a:t> </a:t>
            </a:r>
            <a:r>
              <a:rPr lang="ru-RU" dirty="0" err="1" smtClean="0"/>
              <a:t>створаны</a:t>
            </a:r>
            <a:r>
              <a:rPr lang="ru-RU" dirty="0" smtClean="0"/>
              <a:t> ў 1979 г., </a:t>
            </a:r>
            <a:r>
              <a:rPr lang="ru-RU" dirty="0" err="1" smtClean="0"/>
              <a:t>прызначаны</a:t>
            </a:r>
            <a:r>
              <a:rPr lang="ru-RU" dirty="0" smtClean="0"/>
              <a:t> для </a:t>
            </a:r>
            <a:r>
              <a:rPr lang="ru-RU" dirty="0" err="1" smtClean="0"/>
              <a:t>камп’ютараў</a:t>
            </a:r>
            <a:r>
              <a:rPr lang="ru-RU" dirty="0" smtClean="0"/>
              <a:t> </a:t>
            </a:r>
            <a:r>
              <a:rPr lang="ru-RU" dirty="0" err="1" smtClean="0"/>
              <a:t>тыпа</a:t>
            </a:r>
            <a:r>
              <a:rPr lang="ru-RU" dirty="0" smtClean="0"/>
              <a:t> </a:t>
            </a:r>
            <a:r>
              <a:rPr lang="en-US" dirty="0" smtClean="0"/>
              <a:t>Apple – </a:t>
            </a:r>
            <a:r>
              <a:rPr lang="en-US" dirty="0" err="1" smtClean="0"/>
              <a:t>VisiCalk</a:t>
            </a:r>
            <a:endParaRPr lang="ru-RU" dirty="0" smtClean="0"/>
          </a:p>
          <a:p>
            <a:r>
              <a:rPr lang="ru-RU" dirty="0" smtClean="0"/>
              <a:t>1982 г. – </a:t>
            </a:r>
            <a:r>
              <a:rPr lang="en-US" dirty="0" smtClean="0"/>
              <a:t>Lotus 1,2,3 –IBM PS</a:t>
            </a:r>
            <a:endParaRPr lang="ru-RU" dirty="0" smtClean="0"/>
          </a:p>
          <a:p>
            <a:r>
              <a:rPr lang="en-US" dirty="0" smtClean="0"/>
              <a:t>Multiplan, </a:t>
            </a:r>
            <a:r>
              <a:rPr lang="en-US" dirty="0" err="1" smtClean="0"/>
              <a:t>SuperCalc</a:t>
            </a:r>
            <a:r>
              <a:rPr lang="en-US" dirty="0" smtClean="0"/>
              <a:t>, Quattro Pro</a:t>
            </a:r>
          </a:p>
          <a:p>
            <a:r>
              <a:rPr lang="en-US" dirty="0" smtClean="0"/>
              <a:t>MS Excel</a:t>
            </a:r>
            <a:endParaRPr lang="ru-RU" dirty="0" smtClean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cap="none" dirty="0" smtClean="0"/>
              <a:t>ЗАДАЧЫ</a:t>
            </a:r>
            <a:r>
              <a:rPr lang="ru-RU" cap="none" dirty="0" smtClean="0">
                <a:latin typeface="Arial" charset="0"/>
              </a:rPr>
              <a:t>  ЭТ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27088" y="1844675"/>
            <a:ext cx="8001000" cy="3810000"/>
          </a:xfrm>
        </p:spPr>
        <p:txBody>
          <a:bodyPr/>
          <a:lstStyle/>
          <a:p>
            <a:r>
              <a:rPr lang="ru-RU" sz="1800" dirty="0" err="1" smtClean="0">
                <a:latin typeface="Arial" charset="0"/>
              </a:rPr>
              <a:t>Стварэнне</a:t>
            </a:r>
            <a:r>
              <a:rPr lang="ru-RU" sz="1800" dirty="0" smtClean="0">
                <a:latin typeface="Arial" charset="0"/>
              </a:rPr>
              <a:t> ЭТ</a:t>
            </a:r>
          </a:p>
          <a:p>
            <a:r>
              <a:rPr lang="ru-RU" sz="1800" dirty="0" err="1" smtClean="0">
                <a:latin typeface="Arial" charset="0"/>
              </a:rPr>
              <a:t>Захаванне</a:t>
            </a:r>
            <a:r>
              <a:rPr lang="ru-RU" sz="1800" dirty="0" smtClean="0">
                <a:latin typeface="Arial" charset="0"/>
              </a:rPr>
              <a:t> ЭТ на </a:t>
            </a:r>
            <a:r>
              <a:rPr lang="ru-RU" sz="1800" dirty="0" err="1" smtClean="0">
                <a:latin typeface="Arial" charset="0"/>
              </a:rPr>
              <a:t>дыску</a:t>
            </a:r>
            <a:r>
              <a:rPr lang="ru-RU" sz="1800" dirty="0" smtClean="0">
                <a:latin typeface="Arial" charset="0"/>
              </a:rPr>
              <a:t> ў </a:t>
            </a:r>
            <a:r>
              <a:rPr lang="ru-RU" sz="1800" dirty="0" err="1" smtClean="0">
                <a:latin typeface="Arial" charset="0"/>
              </a:rPr>
              <a:t>выглядзе</a:t>
            </a:r>
            <a:r>
              <a:rPr lang="ru-RU" sz="1800" dirty="0" smtClean="0">
                <a:latin typeface="Arial" charset="0"/>
              </a:rPr>
              <a:t> файла</a:t>
            </a:r>
          </a:p>
          <a:p>
            <a:r>
              <a:rPr lang="ru-RU" sz="1800" dirty="0" smtClean="0">
                <a:latin typeface="Arial" charset="0"/>
              </a:rPr>
              <a:t>Загрузка ЭТ</a:t>
            </a:r>
          </a:p>
          <a:p>
            <a:r>
              <a:rPr lang="ru-RU" sz="1800" dirty="0" err="1" smtClean="0">
                <a:latin typeface="Arial" charset="0"/>
              </a:rPr>
              <a:t>Рэдагаванне</a:t>
            </a:r>
            <a:r>
              <a:rPr lang="ru-RU" sz="1800" dirty="0" smtClean="0">
                <a:latin typeface="Arial" charset="0"/>
              </a:rPr>
              <a:t> ЭТ</a:t>
            </a:r>
          </a:p>
          <a:p>
            <a:r>
              <a:rPr lang="ru-RU" sz="1800" dirty="0" err="1" smtClean="0">
                <a:latin typeface="Arial" charset="0"/>
              </a:rPr>
              <a:t>Вывад</a:t>
            </a:r>
            <a:r>
              <a:rPr lang="ru-RU" sz="1800" dirty="0" smtClean="0">
                <a:latin typeface="Arial" charset="0"/>
              </a:rPr>
              <a:t> ЭТ на </a:t>
            </a:r>
            <a:r>
              <a:rPr lang="ru-RU" sz="1800" dirty="0" err="1" smtClean="0">
                <a:latin typeface="Arial" charset="0"/>
              </a:rPr>
              <a:t>паперу</a:t>
            </a:r>
            <a:endParaRPr lang="ru-RU" sz="1800" dirty="0" smtClean="0">
              <a:latin typeface="Arial" charset="0"/>
            </a:endParaRPr>
          </a:p>
          <a:p>
            <a:r>
              <a:rPr lang="ru-RU" sz="1800" dirty="0" err="1" smtClean="0">
                <a:latin typeface="Arial" charset="0"/>
              </a:rPr>
              <a:t>Фарматаванне</a:t>
            </a:r>
            <a:r>
              <a:rPr lang="ru-RU" sz="1800" dirty="0" smtClean="0">
                <a:latin typeface="Arial" charset="0"/>
              </a:rPr>
              <a:t> ЭТ</a:t>
            </a:r>
          </a:p>
          <a:p>
            <a:r>
              <a:rPr lang="ru-RU" sz="1800" dirty="0" err="1" smtClean="0">
                <a:latin typeface="Arial" charset="0"/>
              </a:rPr>
              <a:t>Аўтаматычны</a:t>
            </a:r>
            <a:r>
              <a:rPr lang="ru-RU" sz="1800" dirty="0" smtClean="0">
                <a:latin typeface="Arial" charset="0"/>
              </a:rPr>
              <a:t> </a:t>
            </a:r>
            <a:r>
              <a:rPr lang="ru-RU" sz="1800" dirty="0" err="1" smtClean="0">
                <a:latin typeface="Arial" charset="0"/>
              </a:rPr>
              <a:t>пералік</a:t>
            </a:r>
            <a:r>
              <a:rPr lang="ru-RU" sz="1800" dirty="0" smtClean="0">
                <a:latin typeface="Arial" charset="0"/>
              </a:rPr>
              <a:t> </a:t>
            </a:r>
            <a:r>
              <a:rPr lang="ru-RU" sz="1800" dirty="0" err="1" smtClean="0">
                <a:latin typeface="Arial" charset="0"/>
              </a:rPr>
              <a:t>вылічаемых</a:t>
            </a:r>
            <a:r>
              <a:rPr lang="ru-RU" sz="1800" dirty="0" smtClean="0">
                <a:latin typeface="Arial" charset="0"/>
              </a:rPr>
              <a:t> </a:t>
            </a:r>
            <a:r>
              <a:rPr lang="ru-RU" sz="1800" dirty="0" err="1" smtClean="0">
                <a:latin typeface="Arial" charset="0"/>
              </a:rPr>
              <a:t>значэнняў</a:t>
            </a:r>
            <a:r>
              <a:rPr lang="ru-RU" sz="1800" dirty="0" smtClean="0">
                <a:latin typeface="Arial" charset="0"/>
              </a:rPr>
              <a:t> </a:t>
            </a:r>
            <a:r>
              <a:rPr lang="ru-RU" sz="1800" dirty="0" err="1" smtClean="0">
                <a:latin typeface="Arial" charset="0"/>
              </a:rPr>
              <a:t>пры</a:t>
            </a:r>
            <a:r>
              <a:rPr lang="ru-RU" sz="1800" dirty="0" smtClean="0">
                <a:latin typeface="Arial" charset="0"/>
              </a:rPr>
              <a:t> </a:t>
            </a:r>
            <a:r>
              <a:rPr lang="ru-RU" sz="1800" dirty="0" err="1" smtClean="0">
                <a:latin typeface="Arial" charset="0"/>
              </a:rPr>
              <a:t>змяненні</a:t>
            </a:r>
            <a:r>
              <a:rPr lang="ru-RU" sz="1800" dirty="0" smtClean="0">
                <a:latin typeface="Arial" charset="0"/>
              </a:rPr>
              <a:t> </a:t>
            </a:r>
            <a:r>
              <a:rPr lang="ru-RU" sz="1800" dirty="0" err="1" smtClean="0">
                <a:latin typeface="Arial" charset="0"/>
              </a:rPr>
              <a:t>зыходных</a:t>
            </a:r>
            <a:r>
              <a:rPr lang="ru-RU" sz="1800" dirty="0" smtClean="0">
                <a:latin typeface="Arial" charset="0"/>
              </a:rPr>
              <a:t> </a:t>
            </a:r>
            <a:r>
              <a:rPr lang="ru-RU" sz="1800" dirty="0" err="1" smtClean="0">
                <a:latin typeface="Arial" charset="0"/>
              </a:rPr>
              <a:t>даных</a:t>
            </a:r>
            <a:endParaRPr lang="ru-RU" sz="1800" dirty="0" smtClean="0">
              <a:latin typeface="Arial" charset="0"/>
            </a:endParaRPr>
          </a:p>
          <a:p>
            <a:r>
              <a:rPr lang="ru-RU" sz="1800" dirty="0" err="1" smtClean="0">
                <a:latin typeface="Arial" charset="0"/>
              </a:rPr>
              <a:t>Графічнае</a:t>
            </a:r>
            <a:r>
              <a:rPr lang="ru-RU" sz="1800" dirty="0" smtClean="0">
                <a:latin typeface="Arial" charset="0"/>
              </a:rPr>
              <a:t> </a:t>
            </a:r>
            <a:r>
              <a:rPr lang="ru-RU" sz="1800" dirty="0" err="1" smtClean="0">
                <a:latin typeface="Arial" charset="0"/>
              </a:rPr>
              <a:t>прэдстаўленне</a:t>
            </a:r>
            <a:r>
              <a:rPr lang="ru-RU" sz="1800" dirty="0" smtClean="0">
                <a:latin typeface="Arial" charset="0"/>
              </a:rPr>
              <a:t> </a:t>
            </a:r>
            <a:r>
              <a:rPr lang="ru-RU" sz="1800" dirty="0" err="1" smtClean="0">
                <a:latin typeface="Arial" charset="0"/>
              </a:rPr>
              <a:t>лікавых</a:t>
            </a:r>
            <a:r>
              <a:rPr lang="ru-RU" sz="1800" dirty="0" smtClean="0">
                <a:latin typeface="Arial" charset="0"/>
              </a:rPr>
              <a:t> </a:t>
            </a:r>
            <a:r>
              <a:rPr lang="ru-RU" sz="1800" dirty="0" err="1" smtClean="0">
                <a:latin typeface="Arial" charset="0"/>
              </a:rPr>
              <a:t>даных</a:t>
            </a:r>
            <a:r>
              <a:rPr lang="ru-RU" sz="1800" dirty="0" smtClean="0">
                <a:latin typeface="Arial" charset="0"/>
              </a:rPr>
              <a:t> у </a:t>
            </a:r>
            <a:r>
              <a:rPr lang="ru-RU" sz="1800" dirty="0" err="1" smtClean="0">
                <a:latin typeface="Arial" charset="0"/>
              </a:rPr>
              <a:t>выглядзе</a:t>
            </a:r>
            <a:r>
              <a:rPr lang="ru-RU" sz="1800" dirty="0" smtClean="0">
                <a:latin typeface="Arial" charset="0"/>
              </a:rPr>
              <a:t> </a:t>
            </a:r>
            <a:r>
              <a:rPr lang="ru-RU" sz="1800" dirty="0" err="1" smtClean="0">
                <a:latin typeface="Arial" charset="0"/>
              </a:rPr>
              <a:t>дыяграмы</a:t>
            </a:r>
            <a:endParaRPr lang="ru-RU" sz="1800" dirty="0" smtClean="0">
              <a:latin typeface="Arial" charset="0"/>
            </a:endParaRPr>
          </a:p>
          <a:p>
            <a:endParaRPr lang="ru-RU" sz="1800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39" name="Picture 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579" y="1052513"/>
            <a:ext cx="7834346" cy="5184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8001000" cy="609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be-BY" dirty="0" smtClean="0"/>
              <a:t>Асноўныя элементы </a:t>
            </a:r>
            <a:r>
              <a:rPr lang="en-US" dirty="0" smtClean="0"/>
              <a:t>EXCEL</a:t>
            </a:r>
            <a:endParaRPr lang="ru-RU" dirty="0"/>
          </a:p>
        </p:txBody>
      </p:sp>
      <p:sp>
        <p:nvSpPr>
          <p:cNvPr id="13315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96A03B8-6EAE-47D1-98C2-C60CF66F84F8}" type="slidenum">
              <a:rPr lang="ru-RU" smtClean="0">
                <a:solidFill>
                  <a:srgbClr val="FFFFFF"/>
                </a:solidFill>
              </a:rPr>
              <a:pPr/>
              <a:t>6</a:t>
            </a:fld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4501207" y="3789040"/>
            <a:ext cx="1600200" cy="457200"/>
          </a:xfrm>
          <a:prstGeom prst="wedgeRectCallout">
            <a:avLst>
              <a:gd name="adj1" fmla="val -74801"/>
              <a:gd name="adj2" fmla="val -120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be-BY" sz="2400" dirty="0" smtClean="0">
                <a:latin typeface="Times New Roman" pitchFamily="18" charset="0"/>
              </a:rPr>
              <a:t>ячэйка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7183" name="AutoShape 15"/>
          <p:cNvSpPr>
            <a:spLocks noChangeArrowheads="1"/>
          </p:cNvSpPr>
          <p:nvPr/>
        </p:nvSpPr>
        <p:spPr bwMode="auto">
          <a:xfrm>
            <a:off x="971600" y="5011464"/>
            <a:ext cx="914400" cy="533400"/>
          </a:xfrm>
          <a:prstGeom prst="wedgeRoundRectCallout">
            <a:avLst>
              <a:gd name="adj1" fmla="val -57637"/>
              <a:gd name="adj2" fmla="val -17143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be-BY" sz="1600" dirty="0" smtClean="0">
                <a:latin typeface="Times New Roman" pitchFamily="18" charset="0"/>
              </a:rPr>
              <a:t>Нумар радка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7185" name="AutoShape 17"/>
          <p:cNvSpPr>
            <a:spLocks noChangeArrowheads="1"/>
          </p:cNvSpPr>
          <p:nvPr/>
        </p:nvSpPr>
        <p:spPr bwMode="auto">
          <a:xfrm>
            <a:off x="1259632" y="3408040"/>
            <a:ext cx="838200" cy="609600"/>
          </a:xfrm>
          <a:prstGeom prst="wedgeRoundRectCallout">
            <a:avLst>
              <a:gd name="adj1" fmla="val 128597"/>
              <a:gd name="adj2" fmla="val -10625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be-BY" sz="1400" dirty="0" smtClean="0">
                <a:latin typeface="Times New Roman" pitchFamily="18" charset="0"/>
              </a:rPr>
              <a:t>Нумар слупка</a:t>
            </a:r>
            <a:endParaRPr lang="ru-RU" sz="1200" dirty="0">
              <a:latin typeface="Times New Roman" pitchFamily="18" charset="0"/>
            </a:endParaRPr>
          </a:p>
        </p:txBody>
      </p:sp>
      <p:sp>
        <p:nvSpPr>
          <p:cNvPr id="7187" name="AutoShape 19"/>
          <p:cNvSpPr>
            <a:spLocks noChangeArrowheads="1"/>
          </p:cNvSpPr>
          <p:nvPr/>
        </p:nvSpPr>
        <p:spPr bwMode="auto">
          <a:xfrm>
            <a:off x="133400" y="1412776"/>
            <a:ext cx="982216" cy="687486"/>
          </a:xfrm>
          <a:prstGeom prst="wedgeRoundRectCallout">
            <a:avLst>
              <a:gd name="adj1" fmla="val 31409"/>
              <a:gd name="adj2" fmla="val 13097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be-BY" sz="1400" dirty="0" smtClean="0">
                <a:latin typeface="Times New Roman" pitchFamily="18" charset="0"/>
              </a:rPr>
              <a:t>Адрас актыўнай ячэйкі</a:t>
            </a:r>
            <a:endParaRPr lang="ru-RU" sz="1400" dirty="0">
              <a:latin typeface="Times New Roman" pitchFamily="18" charset="0"/>
            </a:endParaRPr>
          </a:p>
        </p:txBody>
      </p:sp>
      <p:sp>
        <p:nvSpPr>
          <p:cNvPr id="7189" name="AutoShape 21"/>
          <p:cNvSpPr>
            <a:spLocks noChangeArrowheads="1"/>
          </p:cNvSpPr>
          <p:nvPr/>
        </p:nvSpPr>
        <p:spPr bwMode="auto">
          <a:xfrm>
            <a:off x="7668344" y="2100262"/>
            <a:ext cx="1219200" cy="609600"/>
          </a:xfrm>
          <a:prstGeom prst="wedgeRoundRectCallout">
            <a:avLst>
              <a:gd name="adj1" fmla="val -399351"/>
              <a:gd name="adj2" fmla="val 3750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be-BY" dirty="0" smtClean="0">
                <a:latin typeface="Times New Roman" pitchFamily="18" charset="0"/>
              </a:rPr>
              <a:t>Радок формул</a:t>
            </a:r>
            <a:endParaRPr lang="ru-RU" dirty="0">
              <a:latin typeface="Times New Roman" pitchFamily="18" charset="0"/>
            </a:endParaRPr>
          </a:p>
        </p:txBody>
      </p:sp>
      <p:sp>
        <p:nvSpPr>
          <p:cNvPr id="13334" name="AutoShape 32"/>
          <p:cNvSpPr>
            <a:spLocks noChangeArrowheads="1"/>
          </p:cNvSpPr>
          <p:nvPr/>
        </p:nvSpPr>
        <p:spPr bwMode="auto">
          <a:xfrm>
            <a:off x="4287539" y="549275"/>
            <a:ext cx="1800225" cy="503238"/>
          </a:xfrm>
          <a:prstGeom prst="wedgeRoundRectCallout">
            <a:avLst>
              <a:gd name="adj1" fmla="val -106439"/>
              <a:gd name="adj2" fmla="val 12444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dirty="0" err="1" smtClean="0">
                <a:latin typeface="Times New Roman" pitchFamily="18" charset="0"/>
              </a:rPr>
              <a:t>Галоўнае</a:t>
            </a:r>
            <a:r>
              <a:rPr lang="ru-RU" dirty="0" smtClean="0">
                <a:latin typeface="Times New Roman" pitchFamily="18" charset="0"/>
              </a:rPr>
              <a:t> меню</a:t>
            </a:r>
            <a:endParaRPr lang="ru-RU" dirty="0">
              <a:latin typeface="Times New Roman" pitchFamily="18" charset="0"/>
            </a:endParaRPr>
          </a:p>
        </p:txBody>
      </p:sp>
      <p:sp>
        <p:nvSpPr>
          <p:cNvPr id="13335" name="AutoShape 33"/>
          <p:cNvSpPr>
            <a:spLocks noChangeArrowheads="1"/>
          </p:cNvSpPr>
          <p:nvPr/>
        </p:nvSpPr>
        <p:spPr bwMode="auto">
          <a:xfrm>
            <a:off x="5832475" y="5373216"/>
            <a:ext cx="1584325" cy="576263"/>
          </a:xfrm>
          <a:prstGeom prst="wedgeRoundRectCallout">
            <a:avLst>
              <a:gd name="adj1" fmla="val -102106"/>
              <a:gd name="adj2" fmla="val 66255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sz="1600" dirty="0" err="1" smtClean="0">
                <a:latin typeface="Times New Roman" pitchFamily="18" charset="0"/>
              </a:rPr>
              <a:t>Радок</a:t>
            </a:r>
            <a:r>
              <a:rPr lang="ru-RU" sz="1600" dirty="0" smtClean="0">
                <a:latin typeface="Times New Roman" pitchFamily="18" charset="0"/>
              </a:rPr>
              <a:t> стану</a:t>
            </a:r>
            <a:endParaRPr lang="ru-RU" sz="1600" dirty="0">
              <a:latin typeface="Times New Roman" pitchFamily="18" charset="0"/>
            </a:endParaRPr>
          </a:p>
        </p:txBody>
      </p:sp>
      <p:sp>
        <p:nvSpPr>
          <p:cNvPr id="13336" name="AutoShape 34"/>
          <p:cNvSpPr>
            <a:spLocks noChangeArrowheads="1"/>
          </p:cNvSpPr>
          <p:nvPr/>
        </p:nvSpPr>
        <p:spPr bwMode="auto">
          <a:xfrm>
            <a:off x="7262812" y="351632"/>
            <a:ext cx="1800225" cy="647700"/>
          </a:xfrm>
          <a:prstGeom prst="wedgeRoundRectCallout">
            <a:avLst>
              <a:gd name="adj1" fmla="val -186772"/>
              <a:gd name="adj2" fmla="val 20245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dirty="0" err="1" smtClean="0">
                <a:latin typeface="Times New Roman" pitchFamily="18" charset="0"/>
              </a:rPr>
              <a:t>Панэль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</a:rPr>
              <a:t>інструментаў</a:t>
            </a:r>
            <a:endParaRPr lang="ru-RU" dirty="0">
              <a:latin typeface="Times New Roman" pitchFamily="18" charset="0"/>
            </a:endParaRPr>
          </a:p>
        </p:txBody>
      </p:sp>
      <p:sp>
        <p:nvSpPr>
          <p:cNvPr id="13337" name="AutoShape 35"/>
          <p:cNvSpPr>
            <a:spLocks noChangeArrowheads="1"/>
          </p:cNvSpPr>
          <p:nvPr/>
        </p:nvSpPr>
        <p:spPr bwMode="auto">
          <a:xfrm flipV="1">
            <a:off x="3463131" y="5025752"/>
            <a:ext cx="1150938" cy="601216"/>
          </a:xfrm>
          <a:prstGeom prst="wedgeRoundRectCallout">
            <a:avLst>
              <a:gd name="adj1" fmla="val -53726"/>
              <a:gd name="adj2" fmla="val 14066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 eaLnBrk="1" hangingPunct="1"/>
            <a:r>
              <a:rPr lang="ru-RU" sz="1600" dirty="0" err="1" smtClean="0">
                <a:latin typeface="Times New Roman" pitchFamily="18" charset="0"/>
              </a:rPr>
              <a:t>Таблічныкурсор</a:t>
            </a:r>
            <a:endParaRPr lang="ru-RU" sz="1600" dirty="0">
              <a:latin typeface="Times New Roman" pitchFamily="18" charset="0"/>
            </a:endParaRPr>
          </a:p>
        </p:txBody>
      </p:sp>
      <p:sp>
        <p:nvSpPr>
          <p:cNvPr id="27" name="AutoShape 35"/>
          <p:cNvSpPr>
            <a:spLocks noChangeArrowheads="1"/>
          </p:cNvSpPr>
          <p:nvPr/>
        </p:nvSpPr>
        <p:spPr bwMode="auto">
          <a:xfrm flipV="1">
            <a:off x="2112764" y="6256784"/>
            <a:ext cx="1150938" cy="601216"/>
          </a:xfrm>
          <a:prstGeom prst="wedgeRoundRectCallout">
            <a:avLst>
              <a:gd name="adj1" fmla="val -61174"/>
              <a:gd name="adj2" fmla="val 11214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 eaLnBrk="1" hangingPunct="1"/>
            <a:r>
              <a:rPr lang="ru-RU" sz="1600" dirty="0" err="1" smtClean="0">
                <a:latin typeface="Times New Roman" pitchFamily="18" charset="0"/>
              </a:rPr>
              <a:t>Ярлыкі</a:t>
            </a:r>
            <a:r>
              <a:rPr lang="ru-RU" sz="1600" dirty="0" smtClean="0">
                <a:latin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</a:rPr>
              <a:t>лістоў</a:t>
            </a:r>
            <a:endParaRPr lang="ru-RU" sz="1600" dirty="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 animBg="1"/>
      <p:bldP spid="7183" grpId="0" animBg="1"/>
      <p:bldP spid="7185" grpId="0" animBg="1"/>
      <p:bldP spid="7187" grpId="0" animBg="1"/>
      <p:bldP spid="7189" grpId="0" animBg="1"/>
      <p:bldP spid="13334" grpId="0" animBg="1"/>
      <p:bldP spid="13335" grpId="0" animBg="1"/>
      <p:bldP spid="13336" grpId="0" animBg="1"/>
      <p:bldP spid="13337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467600" cy="562074"/>
          </a:xfrm>
        </p:spPr>
        <p:txBody>
          <a:bodyPr/>
          <a:lstStyle/>
          <a:p>
            <a:pPr algn="ctr"/>
            <a:r>
              <a:rPr lang="be-BY" dirty="0" smtClean="0">
                <a:hlinkClick r:id="rId2"/>
              </a:rPr>
              <a:t>Асноўныя элементы ЭТ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6BA4148-5EA0-49C3-8B7C-40802DCC0C2B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pic>
        <p:nvPicPr>
          <p:cNvPr id="4198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038" y="1196752"/>
            <a:ext cx="7181850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3937368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Физкультминутка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995936" y="1340768"/>
            <a:ext cx="936104" cy="936104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740352" y="2808863"/>
            <a:ext cx="936104" cy="936104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995936" y="1425487"/>
            <a:ext cx="936104" cy="936104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12971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xit" presetSubtype="4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500"/>
                            </p:stCondLst>
                            <p:childTnLst>
                              <p:par>
                                <p:cTn id="30" presetID="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500"/>
                            </p:stCondLst>
                            <p:childTnLst>
                              <p:par>
                                <p:cTn id="35" presetID="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500"/>
                            </p:stCondLst>
                            <p:childTnLst>
                              <p:par>
                                <p:cTn id="40" presetID="2" presetClass="exit" presetSubtype="8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4500"/>
                            </p:stCondLst>
                            <p:childTnLst>
                              <p:par>
                                <p:cTn id="45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6500"/>
                            </p:stCondLst>
                            <p:childTnLst>
                              <p:par>
                                <p:cTn id="50" presetID="1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46821E-6 C 0.23229 3.46821E-6 0.42135 0.13341 0.42135 0.29872 C 0.42135 0.46358 0.23229 0.59745 1.66667E-6 0.59745 C -0.23247 0.59745 -0.42118 0.46358 -0.42118 0.29872 C -0.42118 0.13341 -0.23247 3.46821E-6 1.66667E-6 3.46821E-6 Z " pathEditMode="relative" rAng="0" ptsTypes="fffff">
                                      <p:cBhvr>
                                        <p:cTn id="51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8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9500"/>
                            </p:stCondLst>
                            <p:childTnLst>
                              <p:par>
                                <p:cTn id="53" presetID="1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04046E-6 C 0.23212 1.04046E-6 0.42136 0.13341 0.42136 0.2985 C 0.42136 0.46335 0.23212 0.59722 -4.44444E-6 0.59722 C -0.23263 0.59722 -0.42135 0.46335 -0.42135 0.2985 C -0.42135 0.13341 -0.23263 1.04046E-6 -4.44444E-6 1.04046E-6 Z " pathEditMode="relative" rAng="0" ptsTypes="fffff">
                                      <p:cBhvr>
                                        <p:cTn id="5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8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2500"/>
                            </p:stCondLst>
                            <p:childTnLst>
                              <p:par>
                                <p:cTn id="56" presetID="1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04046E-6 C 0.2323 1.04046E-6 0.42136 0.13595 0.42136 0.30405 C 0.42136 0.47144 0.2323 0.60763 -4.44444E-6 0.60763 C -0.23229 0.60763 -0.421 0.47144 -0.421 0.30405 C -0.421 0.13595 -0.23229 1.04046E-6 -4.44444E-6 1.04046E-6 Z " pathEditMode="relative" rAng="0" ptsTypes="fffff">
                                      <p:cBhvr>
                                        <p:cTn id="57" dur="3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303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500"/>
                            </p:stCondLst>
                            <p:childTnLst>
                              <p:par>
                                <p:cTn id="59" presetID="1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84971E-6 C 0.23872 1.84971E-6 0.43334 0.13919 0.43334 0.31121 C 0.43334 0.48277 0.23872 0.62219 -4.44444E-6 0.62219 C -0.23888 0.62219 -0.43298 0.48277 -0.43298 0.31121 C -0.43298 0.13919 -0.23888 1.84971E-6 -4.44444E-6 1.84971E-6 Z " pathEditMode="relative" rAng="0" ptsTypes="fffff">
                                      <p:cBhvr>
                                        <p:cTn id="60" dur="3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310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8500"/>
                            </p:stCondLst>
                            <p:childTnLst>
                              <p:par>
                                <p:cTn id="62" presetID="37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52601E-6 L -0.15034 0.01919 C -0.18107 0.02544 -0.22309 0.04417 -0.26093 0.07538 C -0.30503 0.10821 -0.33489 0.14659 -0.35347 0.18081 L -0.4394 0.34336 " pathEditMode="relative" rAng="-1833453" ptsTypes="FffFF">
                                      <p:cBhvr>
                                        <p:cTn id="6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97" y="12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500"/>
                            </p:stCondLst>
                            <p:childTnLst>
                              <p:par>
                                <p:cTn id="65" presetID="26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2135 0.28555 C -0.42135 0.4763 -0.32447 0.6326 -0.20572 0.6326 C -0.06631 0.6326 -0.01562 0.45896 0.00556 0.35491 L 0.02726 0.21618 C 0.04914 0.11214 0.10278 -0.05989 0.26042 -0.05989 C 0.36146 -0.05989 0.47639 0.0948 0.47639 0.28555 C 0.47639 0.4763 0.36146 0.6326 0.26042 0.6326 C 0.10278 0.6326 0.04914 0.45896 0.02726 0.35491 L 0.00556 0.21618 C -0.01562 0.11214 -0.06631 -0.05989 -0.20572 -0.05989 C -0.32447 -0.05989 -0.42135 0.0948 -0.42135 0.28555 Z " pathEditMode="relative" rAng="0" ptsTypes="ffFffffFfff">
                                      <p:cBhvr>
                                        <p:cTn id="66" dur="6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878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6500"/>
                            </p:stCondLst>
                            <p:childTnLst>
                              <p:par>
                                <p:cTn id="68" presetID="26" presetClass="path" presetSubtype="0" accel="50000" decel="5000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2135 0.28555 C -0.42135 0.48208 -0.32343 0.643 -0.20399 0.643 C -0.06302 0.643 -0.01215 0.46428 0.00921 0.35699 L 0.03143 0.21387 C 0.05348 0.10682 0.1073 -0.07052 0.26667 -0.07052 C 0.36858 -0.07052 0.48438 0.08878 0.48438 0.28555 C 0.48438 0.48208 0.36858 0.643 0.26667 0.643 C 0.1073 0.643 0.05348 0.46428 0.03143 0.35699 L 0.00921 0.21387 C -0.01215 0.10682 -0.06302 -0.07052 -0.20399 -0.07052 C -0.32343 -0.07052 -0.42135 0.08878 -0.42135 0.28555 Z " pathEditMode="relative" rAng="0" ptsTypes="ffFffffFfff">
                                      <p:cBhvr>
                                        <p:cTn id="69" dur="6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278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2500"/>
                            </p:stCondLst>
                            <p:childTnLst>
                              <p:par>
                                <p:cTn id="71" presetID="26" presetClass="path" presetSubtype="0" accel="50000" decel="5000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2135 0.28555 C -0.42135 0.47907 -0.32361 0.63769 -0.20381 0.63769 C -0.06302 0.63769 -0.01215 0.4615 0.00921 0.35584 L 0.03125 0.21503 C 0.0533 0.10936 0.10747 -0.0652 0.26615 -0.0652 C 0.36841 -0.0652 0.48421 0.09179 0.48421 0.28555 C 0.48421 0.47907 0.36841 0.63769 0.26615 0.63769 C 0.10747 0.63769 0.0533 0.4615 0.03125 0.35584 L 0.00921 0.21503 C -0.01215 0.10936 -0.06302 -0.0652 -0.20381 -0.0652 C -0.32361 -0.0652 -0.42135 0.09179 -0.42135 0.28555 Z " pathEditMode="relative" rAng="0" ptsTypes="ffFffffFfff">
                                      <p:cBhvr>
                                        <p:cTn id="72" dur="6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278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8500"/>
                            </p:stCondLst>
                            <p:childTnLst>
                              <p:par>
                                <p:cTn id="74" presetID="26" presetClass="path" presetSubtype="0" accel="50000" decel="5000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2135 0.28555 C -0.42135 0.48208 -0.32447 0.643 -0.2059 0.643 C -0.06649 0.643 -0.01562 0.46428 0.00539 0.35699 L 0.02726 0.21387 C 0.04896 0.10682 0.10261 -0.07052 0.26042 -0.07052 C 0.36129 -0.07052 0.47639 0.08878 0.47639 0.28555 C 0.47639 0.48208 0.36129 0.643 0.26042 0.643 C 0.10261 0.643 0.04896 0.46428 0.02726 0.35699 L 0.00539 0.21387 C -0.01562 0.10682 -0.06649 -0.07052 -0.2059 -0.07052 C -0.32447 -0.07052 -0.42135 0.08878 -0.42135 0.28555 Z " pathEditMode="relative" rAng="0" ptsTypes="ffFffffFfff">
                                      <p:cBhvr>
                                        <p:cTn id="75" dur="6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878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5" grpId="0" animBg="1"/>
      <p:bldP spid="5" grpId="1" animBg="1"/>
      <p:bldP spid="5" grpId="2" animBg="1"/>
      <p:bldP spid="5" grpId="3" animBg="1"/>
      <p:bldP spid="6" grpId="0" animBg="1"/>
      <p:bldP spid="6" grpId="1" animBg="1"/>
      <p:bldP spid="6" grpId="2" animBg="1"/>
      <p:bldP spid="6" grpId="3" animBg="1"/>
      <p:bldP spid="6" grpId="4" animBg="1"/>
      <p:bldP spid="6" grpId="5" animBg="1"/>
      <p:bldP spid="6" grpId="6" animBg="1"/>
      <p:bldP spid="6" grpId="7" animBg="1"/>
      <p:bldP spid="6" grpId="8" animBg="1"/>
      <p:bldP spid="6" grpId="9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 smtClean="0"/>
              <a:t>Асноўныя</a:t>
            </a:r>
            <a:r>
              <a:rPr lang="ru-RU" dirty="0" smtClean="0"/>
              <a:t> </a:t>
            </a:r>
            <a:r>
              <a:rPr lang="ru-RU" dirty="0" err="1" smtClean="0"/>
              <a:t>паняцці</a:t>
            </a:r>
            <a:endParaRPr lang="ru-RU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ru-RU" b="1" dirty="0" err="1" smtClean="0"/>
              <a:t>Ячэйка</a:t>
            </a:r>
            <a:r>
              <a:rPr lang="ru-RU" b="1" dirty="0" smtClean="0"/>
              <a:t> </a:t>
            </a:r>
            <a:r>
              <a:rPr lang="ru-RU" dirty="0" smtClean="0"/>
              <a:t>– элемент </a:t>
            </a:r>
            <a:r>
              <a:rPr lang="ru-RU" dirty="0" err="1" smtClean="0"/>
              <a:t>табліцы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размяшчаецца</a:t>
            </a:r>
            <a:r>
              <a:rPr lang="ru-RU" dirty="0" smtClean="0"/>
              <a:t> на </a:t>
            </a:r>
            <a:r>
              <a:rPr lang="ru-RU" dirty="0" err="1" smtClean="0"/>
              <a:t>перасячэнні</a:t>
            </a:r>
            <a:r>
              <a:rPr lang="ru-RU" dirty="0" smtClean="0"/>
              <a:t> </a:t>
            </a:r>
            <a:r>
              <a:rPr lang="ru-RU" dirty="0" err="1" smtClean="0"/>
              <a:t>слупка</a:t>
            </a:r>
            <a:r>
              <a:rPr lang="ru-RU" dirty="0" smtClean="0"/>
              <a:t> і </a:t>
            </a:r>
            <a:r>
              <a:rPr lang="ru-RU" dirty="0" err="1" smtClean="0"/>
              <a:t>радка</a:t>
            </a:r>
            <a:r>
              <a:rPr lang="ru-RU" dirty="0" smtClean="0"/>
              <a:t>. </a:t>
            </a:r>
          </a:p>
          <a:p>
            <a:endParaRPr lang="ru-RU" dirty="0" smtClean="0"/>
          </a:p>
          <a:p>
            <a:r>
              <a:rPr lang="ru-RU" b="1" dirty="0" err="1" smtClean="0"/>
              <a:t>Радок</a:t>
            </a:r>
            <a:r>
              <a:rPr lang="ru-RU" dirty="0" smtClean="0"/>
              <a:t> – усе </a:t>
            </a:r>
            <a:r>
              <a:rPr lang="ru-RU" dirty="0" err="1" smtClean="0"/>
              <a:t>ячэкі</a:t>
            </a:r>
            <a:r>
              <a:rPr lang="ru-RU" dirty="0" smtClean="0"/>
              <a:t>, </a:t>
            </a:r>
            <a:r>
              <a:rPr lang="ru-RU" dirty="0" err="1" smtClean="0"/>
              <a:t>якія</a:t>
            </a:r>
            <a:r>
              <a:rPr lang="ru-RU" dirty="0" smtClean="0"/>
              <a:t> </a:t>
            </a:r>
            <a:r>
              <a:rPr lang="ru-RU" dirty="0" err="1" smtClean="0"/>
              <a:t>размешчаны</a:t>
            </a:r>
            <a:r>
              <a:rPr lang="ru-RU" dirty="0" smtClean="0"/>
              <a:t> на </a:t>
            </a:r>
            <a:r>
              <a:rPr lang="ru-RU" dirty="0" err="1" smtClean="0"/>
              <a:t>адным</a:t>
            </a:r>
            <a:r>
              <a:rPr lang="ru-RU" dirty="0" smtClean="0"/>
              <a:t> </a:t>
            </a:r>
            <a:r>
              <a:rPr lang="ru-RU" dirty="0" err="1" smtClean="0"/>
              <a:t>гарызантальным</a:t>
            </a:r>
            <a:r>
              <a:rPr lang="ru-RU" dirty="0" smtClean="0"/>
              <a:t> </a:t>
            </a:r>
            <a:r>
              <a:rPr lang="ru-RU" dirty="0" err="1" smtClean="0"/>
              <a:t>узроўні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b="1" dirty="0" err="1" smtClean="0"/>
              <a:t>Слупок</a:t>
            </a:r>
            <a:r>
              <a:rPr lang="ru-RU" b="1" dirty="0" smtClean="0"/>
              <a:t> </a:t>
            </a:r>
            <a:r>
              <a:rPr lang="ru-RU" dirty="0" smtClean="0"/>
              <a:t>– усе </a:t>
            </a:r>
            <a:r>
              <a:rPr lang="ru-RU" dirty="0" err="1" smtClean="0"/>
              <a:t>ячэкі</a:t>
            </a:r>
            <a:r>
              <a:rPr lang="ru-RU" dirty="0" smtClean="0"/>
              <a:t>, </a:t>
            </a:r>
            <a:r>
              <a:rPr lang="ru-RU" dirty="0" err="1" smtClean="0"/>
              <a:t>якія</a:t>
            </a:r>
            <a:r>
              <a:rPr lang="ru-RU" dirty="0" smtClean="0"/>
              <a:t> </a:t>
            </a:r>
            <a:r>
              <a:rPr lang="ru-RU" dirty="0" err="1" smtClean="0"/>
              <a:t>размешчаны</a:t>
            </a:r>
            <a:r>
              <a:rPr lang="ru-RU" dirty="0" smtClean="0"/>
              <a:t> на </a:t>
            </a:r>
            <a:r>
              <a:rPr lang="ru-RU" dirty="0" err="1" smtClean="0"/>
              <a:t>адным</a:t>
            </a:r>
            <a:r>
              <a:rPr lang="ru-RU" dirty="0" smtClean="0"/>
              <a:t> </a:t>
            </a:r>
            <a:r>
              <a:rPr lang="ru-RU" dirty="0" err="1" smtClean="0"/>
              <a:t>вертыкальным</a:t>
            </a:r>
            <a:r>
              <a:rPr lang="ru-RU" dirty="0" smtClean="0"/>
              <a:t> </a:t>
            </a:r>
            <a:r>
              <a:rPr lang="ru-RU" dirty="0" err="1" smtClean="0"/>
              <a:t>узроўні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b="1" dirty="0" err="1" smtClean="0"/>
              <a:t>Дыяпазон</a:t>
            </a:r>
            <a:r>
              <a:rPr lang="ru-RU" b="1" dirty="0" smtClean="0"/>
              <a:t> </a:t>
            </a:r>
            <a:r>
              <a:rPr lang="ru-RU" b="1" dirty="0" err="1" smtClean="0"/>
              <a:t>ячэек</a:t>
            </a:r>
            <a:r>
              <a:rPr lang="ru-RU" dirty="0" smtClean="0"/>
              <a:t> – </a:t>
            </a:r>
            <a:r>
              <a:rPr lang="ru-RU" dirty="0" err="1" smtClean="0"/>
              <a:t>група</a:t>
            </a:r>
            <a:r>
              <a:rPr lang="ru-RU" dirty="0" smtClean="0"/>
              <a:t> </a:t>
            </a:r>
            <a:r>
              <a:rPr lang="ru-RU" dirty="0" err="1" smtClean="0"/>
              <a:t>ячээк</a:t>
            </a:r>
            <a:r>
              <a:rPr lang="ru-RU" dirty="0"/>
              <a:t>.</a:t>
            </a:r>
            <a:endParaRPr lang="ru-RU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500</TotalTime>
  <Words>530</Words>
  <Application>Microsoft Office PowerPoint</Application>
  <PresentationFormat>Экран (4:3)</PresentationFormat>
  <Paragraphs>169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Паняцце электроннай табліцы</vt:lpstr>
      <vt:lpstr>Стварэнне табліцы (паўтарэнне)</vt:lpstr>
      <vt:lpstr>Прызначэнне</vt:lpstr>
      <vt:lpstr>Гістарычныя звесткі</vt:lpstr>
      <vt:lpstr>ЗАДАЧЫ  ЭТ</vt:lpstr>
      <vt:lpstr>Асноўныя элементы EXCEL</vt:lpstr>
      <vt:lpstr>Асноўныя элементы ЭТ</vt:lpstr>
      <vt:lpstr>Физкультминутка</vt:lpstr>
      <vt:lpstr>Асноўныя паняцці</vt:lpstr>
      <vt:lpstr>Назвы аб’ектаў электроннай табліцы</vt:lpstr>
      <vt:lpstr>Асноўныя паняцці</vt:lpstr>
      <vt:lpstr>Тыпы даных у электроннай табліцы</vt:lpstr>
      <vt:lpstr>Дамашняя работа </vt:lpstr>
      <vt:lpstr>Падвядзенне вынікаў</vt:lpstr>
    </vt:vector>
  </TitlesOfParts>
  <Company>QQ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Табличный процессор  (электронная таблица EXCEL)</dc:title>
  <dc:creator>QQ</dc:creator>
  <cp:lastModifiedBy>Alex</cp:lastModifiedBy>
  <cp:revision>79</cp:revision>
  <dcterms:created xsi:type="dcterms:W3CDTF">2002-02-23T11:26:08Z</dcterms:created>
  <dcterms:modified xsi:type="dcterms:W3CDTF">2019-12-17T10:08:31Z</dcterms:modified>
</cp:coreProperties>
</file>